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Anton"/>
      <p:regular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Didact Gothic"/>
      <p:regular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0CAAF1-48B3-4741-BD88-DE8CC021FB1D}">
  <a:tblStyle styleId="{B10CAAF1-48B3-4741-BD88-DE8CC021FB1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D85F5C8-0F41-4F1D-91FA-EB937219B38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DidactGothic-regular.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schemas.openxmlformats.org/officeDocument/2006/relationships/font" Target="fonts/HelveticaNeueLight-regular.fnt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79" Type="http://schemas.openxmlformats.org/officeDocument/2006/relationships/font" Target="fonts/HelveticaNeueLight-italic.fntdata"/><Relationship Id="rId34" Type="http://schemas.openxmlformats.org/officeDocument/2006/relationships/slide" Target="slides/slide28.xml"/><Relationship Id="rId78" Type="http://schemas.openxmlformats.org/officeDocument/2006/relationships/font" Target="fonts/HelveticaNeueLight-bold.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Anton-regular.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15cd079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15cd079b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15cd079b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15cd079b0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15cd079b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15cd079b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15cd079b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15cd079b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15cd079b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15cd079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15cd079b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15cd079b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15cd079b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15cd079b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15cd079b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15cd079b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15cd079b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15cd079b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15cd079b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f15cd079b0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15cd079b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15cd079b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15cd07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f15cd079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15cd079b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15cd079b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15cd079b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15cd079b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15cd079b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15cd079b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15cd079b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15cd079b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15cd079b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15cd079b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15cd079b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15cd079b0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15cd079b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15cd079b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15cd079b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15cd079b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15cd079b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15cd079b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15cd079b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15cd079b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15cd079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f15cd079b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15cd079b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15cd079b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15cd079b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15cd079b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15cd079b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15cd079b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15cd079b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15cd079b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15cd079b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15cd079b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15cd079b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15cd079b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15cd079b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f15cd079b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15cd079b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15cd079b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15cd079b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15cd079b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15cd079b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15cd079b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15cd079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15cd079b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15cd079b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15cd079b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15cd079b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f15cd079b0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15cd079b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15cd079b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15cd079b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15cd079b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15cd079b0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15cd079b0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15cd079b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15cd079b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15cd079b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15cd079b0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crear cuenta + subida al servidor x FTP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15cd079b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f15cd079b0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Usar la clase correspondiente a la entrega intermedia del proyecto final.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15cd079b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f15cd079b0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15cd079b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15cd079b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15cd079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15cd079b0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15cd079b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15cd079b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5cd079b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15cd079b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15cd079b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15cd079b0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15cd079b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f15cd079b0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15cd079b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f15cd079b0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15cd079b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f15cd079b0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15cd079b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15cd079b0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15cd079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15cd079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15cd079b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f15cd079b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15cd079b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f15cd079b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15cd079b0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f15cd079b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www.css-tricks.com" TargetMode="External"/><Relationship Id="rId5"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godaddy.com" TargetMode="External"/><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27.png"/><Relationship Id="rId13" Type="http://schemas.openxmlformats.org/officeDocument/2006/relationships/hyperlink" Target="https://latincloud.com/mi-pagina-web/" TargetMode="Externa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35.png"/><Relationship Id="rId5" Type="http://schemas.openxmlformats.org/officeDocument/2006/relationships/image" Target="../media/image44.png"/><Relationship Id="rId6" Type="http://schemas.openxmlformats.org/officeDocument/2006/relationships/hyperlink" Target="https://hostrentable.com/hosting.php#Basicos" TargetMode="External"/><Relationship Id="rId7" Type="http://schemas.openxmlformats.org/officeDocument/2006/relationships/image" Target="../media/image30.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31.png"/><Relationship Id="rId7" Type="http://schemas.openxmlformats.org/officeDocument/2006/relationships/image" Target="../media/image4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hyperlink" Target="https://www.000webhost.com/members/website/list" TargetMode="External"/><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hyperlink" Target="https://www.000webhost.com/members/website/list" TargetMode="External"/><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47.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5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cyberduck.io/" TargetMode="External"/><Relationship Id="rId4" Type="http://schemas.openxmlformats.org/officeDocument/2006/relationships/hyperlink" Target="https://winscp.net/eng/index.php" TargetMode="External"/><Relationship Id="rId9" Type="http://schemas.openxmlformats.org/officeDocument/2006/relationships/image" Target="../media/image62.png"/><Relationship Id="rId5" Type="http://schemas.openxmlformats.org/officeDocument/2006/relationships/hyperlink" Target="https://www.netlify.com" TargetMode="External"/><Relationship Id="rId6" Type="http://schemas.openxmlformats.org/officeDocument/2006/relationships/hyperlink" Target="https://vercel.com" TargetMode="External"/><Relationship Id="rId7" Type="http://schemas.openxmlformats.org/officeDocument/2006/relationships/image" Target="../media/image9.png"/><Relationship Id="rId8"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sKm79b572JuMvoIQCvvgRqKxoQrGZ6jC7AwjEuc-e6A/edit#heading=h.gjdgxs" TargetMode="External"/><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DOMINIO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9" name="Google Shape;179;p23"/>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Dominio</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(terreno)</a:t>
            </a:r>
            <a:endParaRPr i="1" sz="1800">
              <a:solidFill>
                <a:srgbClr val="B7B7B7"/>
              </a:solidFill>
              <a:latin typeface="Helvetica Neue"/>
              <a:ea typeface="Helvetica Neue"/>
              <a:cs typeface="Helvetica Neue"/>
              <a:sym typeface="Helvetica Neue"/>
            </a:endParaRPr>
          </a:p>
        </p:txBody>
      </p:sp>
      <p:pic>
        <p:nvPicPr>
          <p:cNvPr id="180" name="Google Shape;180;p23"/>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181" name="Google Shape;181;p23"/>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Un dominio (mipagina.com.ar), le indica a internet que tiene un “terreno” donde quieres tu página, pero aún no hay nada ahí, sólo una dirección.</a:t>
            </a:r>
            <a:endParaRPr>
              <a:latin typeface="Helvetica Neue Light"/>
              <a:ea typeface="Helvetica Neue Light"/>
              <a:cs typeface="Helvetica Neue Light"/>
              <a:sym typeface="Helvetica Neue Light"/>
            </a:endParaRPr>
          </a:p>
        </p:txBody>
      </p:sp>
      <p:pic>
        <p:nvPicPr>
          <p:cNvPr id="182" name="Google Shape;182;p23"/>
          <p:cNvPicPr preferRelativeResize="0"/>
          <p:nvPr/>
        </p:nvPicPr>
        <p:blipFill>
          <a:blip r:embed="rId5">
            <a:alphaModFix/>
          </a:blip>
          <a:stretch>
            <a:fillRect/>
          </a:stretch>
        </p:blipFill>
        <p:spPr>
          <a:xfrm>
            <a:off x="5145650" y="1795937"/>
            <a:ext cx="2986124" cy="2028226"/>
          </a:xfrm>
          <a:prstGeom prst="rect">
            <a:avLst/>
          </a:prstGeom>
          <a:noFill/>
          <a:ln>
            <a:noFill/>
          </a:ln>
        </p:spPr>
      </p:pic>
      <p:sp>
        <p:nvSpPr>
          <p:cNvPr id="183" name="Google Shape;183;p2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184" name="Google Shape;184;p23"/>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Hosting</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(hogar)</a:t>
            </a:r>
            <a:endParaRPr i="1" sz="1800">
              <a:solidFill>
                <a:srgbClr val="B7B7B7"/>
              </a:solidFill>
              <a:latin typeface="Helvetica Neue"/>
              <a:ea typeface="Helvetica Neue"/>
              <a:cs typeface="Helvetica Neue"/>
              <a:sym typeface="Helvetica Neue"/>
            </a:endParaRPr>
          </a:p>
        </p:txBody>
      </p:sp>
      <p:sp>
        <p:nvSpPr>
          <p:cNvPr id="185" name="Google Shape;185;p23"/>
          <p:cNvSpPr txBox="1"/>
          <p:nvPr/>
        </p:nvSpPr>
        <p:spPr>
          <a:xfrm>
            <a:off x="4903815"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Debes contratar un hosting, para “construir” sobre el “terreno” donde guardaremos tu página, y que la gente podrá pasar a visitar</a:t>
            </a:r>
            <a:endParaRPr>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1" name="Google Shape;191;p24"/>
          <p:cNvSpPr txBox="1"/>
          <p:nvPr/>
        </p:nvSpPr>
        <p:spPr>
          <a:xfrm>
            <a:off x="1083450" y="887875"/>
            <a:ext cx="6977100" cy="16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Ejemplo: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www.css-tricks.com</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sp>
        <p:nvSpPr>
          <p:cNvPr id="192" name="Google Shape;192;p24"/>
          <p:cNvSpPr txBox="1"/>
          <p:nvPr/>
        </p:nvSpPr>
        <p:spPr>
          <a:xfrm>
            <a:off x="643801" y="323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INTRODUCCIÓN</a:t>
            </a:r>
            <a:endParaRPr i="1" sz="3800">
              <a:solidFill>
                <a:schemeClr val="dk1"/>
              </a:solidFill>
              <a:latin typeface="Anton"/>
              <a:ea typeface="Anton"/>
              <a:cs typeface="Anton"/>
              <a:sym typeface="Anton"/>
            </a:endParaRPr>
          </a:p>
        </p:txBody>
      </p:sp>
      <p:pic>
        <p:nvPicPr>
          <p:cNvPr id="193" name="Google Shape;193;p24"/>
          <p:cNvPicPr preferRelativeResize="0"/>
          <p:nvPr/>
        </p:nvPicPr>
        <p:blipFill>
          <a:blip r:embed="rId5">
            <a:alphaModFix/>
          </a:blip>
          <a:stretch>
            <a:fillRect/>
          </a:stretch>
        </p:blipFill>
        <p:spPr>
          <a:xfrm>
            <a:off x="2489488" y="2250275"/>
            <a:ext cx="4165022" cy="234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9" name="Google Shape;199;p25"/>
          <p:cNvSpPr txBox="1"/>
          <p:nvPr/>
        </p:nvSpPr>
        <p:spPr>
          <a:xfrm>
            <a:off x="643801" y="22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ESQUELETO DE DOMINIO</a:t>
            </a:r>
            <a:endParaRPr i="1" sz="3800">
              <a:solidFill>
                <a:schemeClr val="dk1"/>
              </a:solidFill>
              <a:latin typeface="Anton"/>
              <a:ea typeface="Anton"/>
              <a:cs typeface="Anton"/>
              <a:sym typeface="Anton"/>
            </a:endParaRPr>
          </a:p>
        </p:txBody>
      </p:sp>
      <p:sp>
        <p:nvSpPr>
          <p:cNvPr id="200" name="Google Shape;200;p25"/>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201" name="Google Shape;201;p25"/>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202" name="Google Shape;202;p25"/>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subdominio</a:t>
            </a:r>
            <a:endParaRPr>
              <a:latin typeface="Helvetica Neue"/>
              <a:ea typeface="Helvetica Neue"/>
              <a:cs typeface="Helvetica Neue"/>
              <a:sym typeface="Helvetica Neue"/>
            </a:endParaRPr>
          </a:p>
        </p:txBody>
      </p:sp>
      <p:sp>
        <p:nvSpPr>
          <p:cNvPr id="203" name="Google Shape;203;p25"/>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E0FF00"/>
                </a:highlight>
                <a:latin typeface="Helvetica Neue"/>
                <a:ea typeface="Helvetica Neue"/>
                <a:cs typeface="Helvetica Neue"/>
                <a:sym typeface="Helvetica Neue"/>
              </a:rPr>
              <a:t>dominio</a:t>
            </a:r>
            <a:endParaRPr>
              <a:highlight>
                <a:srgbClr val="E0FF00"/>
              </a:highlight>
              <a:latin typeface="Helvetica Neue"/>
              <a:ea typeface="Helvetica Neue"/>
              <a:cs typeface="Helvetica Neue"/>
              <a:sym typeface="Helvetica Neue"/>
            </a:endParaRPr>
          </a:p>
        </p:txBody>
      </p:sp>
      <p:cxnSp>
        <p:nvCxnSpPr>
          <p:cNvPr id="204" name="Google Shape;204;p25"/>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205" name="Google Shape;205;p25"/>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206" name="Google Shape;206;p25"/>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genérico</a:t>
            </a:r>
            <a:endParaRPr>
              <a:latin typeface="Helvetica Neue"/>
              <a:ea typeface="Helvetica Neue"/>
              <a:cs typeface="Helvetica Neue"/>
              <a:sym typeface="Helvetica Neue"/>
            </a:endParaRPr>
          </a:p>
        </p:txBody>
      </p:sp>
      <p:cxnSp>
        <p:nvCxnSpPr>
          <p:cNvPr id="207" name="Google Shape;207;p25"/>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208" name="Google Shape;208;p25"/>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geográfico</a:t>
            </a:r>
            <a:endParaRPr>
              <a:latin typeface="Helvetica Neue"/>
              <a:ea typeface="Helvetica Neue"/>
              <a:cs typeface="Helvetica Neue"/>
              <a:sym typeface="Helvetica Neue"/>
            </a:endParaRPr>
          </a:p>
        </p:txBody>
      </p:sp>
      <p:sp>
        <p:nvSpPr>
          <p:cNvPr id="209" name="Google Shape;209;p25"/>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.com</a:t>
            </a:r>
            <a:r>
              <a:rPr lang="es" sz="1600">
                <a:latin typeface="Helvetica Neue Light"/>
                <a:ea typeface="Helvetica Neue Light"/>
                <a:cs typeface="Helvetica Neue Light"/>
                <a:sym typeface="Helvetica Neue Light"/>
              </a:rPr>
              <a:t> = sitio comercial.</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.net</a:t>
            </a:r>
            <a:r>
              <a:rPr lang="es" sz="1600">
                <a:latin typeface="Helvetica Neue Light"/>
                <a:ea typeface="Helvetica Neue Light"/>
                <a:cs typeface="Helvetica Neue Light"/>
                <a:sym typeface="Helvetica Neue Light"/>
              </a:rPr>
              <a:t> = empresa de servicios de Internet.</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.org</a:t>
            </a:r>
            <a:r>
              <a:rPr lang="es" sz="1600">
                <a:latin typeface="Helvetica Neue Light"/>
                <a:ea typeface="Helvetica Neue Light"/>
                <a:cs typeface="Helvetica Neue Light"/>
                <a:sym typeface="Helvetica Neue Light"/>
              </a:rPr>
              <a:t> = organización sin fines de lucro.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.info</a:t>
            </a:r>
            <a:r>
              <a:rPr lang="es" sz="1600">
                <a:latin typeface="Helvetica Neue Light"/>
                <a:ea typeface="Helvetica Neue Light"/>
                <a:cs typeface="Helvetica Neue Light"/>
                <a:sym typeface="Helvetica Neue Light"/>
              </a:rPr>
              <a:t> = sitio informativo.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.biz</a:t>
            </a:r>
            <a:r>
              <a:rPr lang="es" sz="1600">
                <a:latin typeface="Helvetica Neue Light"/>
                <a:ea typeface="Helvetica Neue Light"/>
                <a:cs typeface="Helvetica Neue Light"/>
                <a:sym typeface="Helvetica Neue Light"/>
              </a:rPr>
              <a:t> = sitio de negocios.</a:t>
            </a:r>
            <a:endParaRPr sz="1600">
              <a:latin typeface="Helvetica Neue Light"/>
              <a:ea typeface="Helvetica Neue Light"/>
              <a:cs typeface="Helvetica Neue Light"/>
              <a:sym typeface="Helvetica Neue Light"/>
            </a:endParaRPr>
          </a:p>
        </p:txBody>
      </p:sp>
      <p:sp>
        <p:nvSpPr>
          <p:cNvPr id="210" name="Google Shape;210;p25"/>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.edu</a:t>
            </a:r>
            <a:r>
              <a:rPr lang="es" sz="1600">
                <a:latin typeface="Helvetica Neue Light"/>
                <a:ea typeface="Helvetica Neue Light"/>
                <a:cs typeface="Helvetica Neue Light"/>
                <a:sym typeface="Helvetica Neue Light"/>
              </a:rPr>
              <a:t> = sitios educativos.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.gob</a:t>
            </a:r>
            <a:r>
              <a:rPr lang="es" sz="1600">
                <a:latin typeface="Helvetica Neue Light"/>
                <a:ea typeface="Helvetica Neue Light"/>
                <a:cs typeface="Helvetica Neue Light"/>
                <a:sym typeface="Helvetica Neue Light"/>
              </a:rPr>
              <a:t> = gubernamentales.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.mil</a:t>
            </a:r>
            <a:r>
              <a:rPr lang="es" sz="1600">
                <a:latin typeface="Helvetica Neue Light"/>
                <a:ea typeface="Helvetica Neue Light"/>
                <a:cs typeface="Helvetica Neue Light"/>
                <a:sym typeface="Helvetica Neue Light"/>
              </a:rPr>
              <a:t> = militar.</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.musica</a:t>
            </a:r>
            <a:r>
              <a:rPr lang="es" sz="1600">
                <a:latin typeface="Helvetica Neue Light"/>
                <a:ea typeface="Helvetica Neue Light"/>
                <a:cs typeface="Helvetica Neue Light"/>
                <a:sym typeface="Helvetica Neue Light"/>
              </a:rPr>
              <a:t> = música</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.tur</a:t>
            </a:r>
            <a:r>
              <a:rPr lang="es" sz="1600">
                <a:latin typeface="Helvetica Neue Light"/>
                <a:ea typeface="Helvetica Neue Light"/>
                <a:cs typeface="Helvetica Neue Light"/>
                <a:sym typeface="Helvetica Neue Light"/>
              </a:rPr>
              <a:t> = turismo.</a:t>
            </a:r>
            <a:endParaRPr sz="1600">
              <a:latin typeface="Helvetica Neue Light"/>
              <a:ea typeface="Helvetica Neue Light"/>
              <a:cs typeface="Helvetica Neue Light"/>
              <a:sym typeface="Helvetica Neue Light"/>
            </a:endParaRPr>
          </a:p>
        </p:txBody>
      </p:sp>
      <p:sp>
        <p:nvSpPr>
          <p:cNvPr id="211" name="Google Shape;211;p25"/>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Genéricos</a:t>
            </a:r>
            <a:endParaRPr b="1" sz="1800">
              <a:latin typeface="Helvetica Neue"/>
              <a:ea typeface="Helvetica Neue"/>
              <a:cs typeface="Helvetica Neue"/>
              <a:sym typeface="Helvetica Neue"/>
            </a:endParaRPr>
          </a:p>
        </p:txBody>
      </p:sp>
      <p:sp>
        <p:nvSpPr>
          <p:cNvPr id="212" name="Google Shape;212;p25"/>
          <p:cNvSpPr txBox="1"/>
          <p:nvPr/>
        </p:nvSpPr>
        <p:spPr>
          <a:xfrm>
            <a:off x="6248775" y="3034225"/>
            <a:ext cx="1802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Restringidos</a:t>
            </a:r>
            <a:endParaRPr b="1" sz="18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8" name="Google Shape;218;p26"/>
          <p:cNvSpPr txBox="1"/>
          <p:nvPr/>
        </p:nvSpPr>
        <p:spPr>
          <a:xfrm>
            <a:off x="1028850" y="1347150"/>
            <a:ext cx="7086300" cy="197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poder disponer del dominio, debes registrarlo bajo tu nombre o el nombre de la empresa.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Dependiendo del tipo de dominio que se quiera registrar, serán diferentes los requerimientos y pasos a seguir.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100">
              <a:solidFill>
                <a:schemeClr val="dk1"/>
              </a:solidFill>
              <a:latin typeface="Didact Gothic"/>
              <a:ea typeface="Didact Gothic"/>
              <a:cs typeface="Didact Gothic"/>
              <a:sym typeface="Didact Gothic"/>
            </a:endParaRPr>
          </a:p>
        </p:txBody>
      </p:sp>
      <p:sp>
        <p:nvSpPr>
          <p:cNvPr id="219" name="Google Shape;219;p26"/>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5" name="Google Shape;225;p27"/>
          <p:cNvSpPr txBox="1"/>
          <p:nvPr/>
        </p:nvSpPr>
        <p:spPr>
          <a:xfrm>
            <a:off x="350400" y="1179600"/>
            <a:ext cx="8443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En Argentina:</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entidad registrante de dominios de internet en Argentina es NIC.AR (</a:t>
            </a:r>
            <a:r>
              <a:rPr lang="es" sz="1800" u="sng">
                <a:solidFill>
                  <a:schemeClr val="hlink"/>
                </a:solidFill>
                <a:latin typeface="Helvetica Neue Light"/>
                <a:ea typeface="Helvetica Neue Light"/>
                <a:cs typeface="Helvetica Neue Light"/>
                <a:sym typeface="Helvetica Neue Light"/>
                <a:hlinkClick r:id="rId4"/>
              </a:rPr>
              <a:t>www.nic.ar</a:t>
            </a:r>
            <a:r>
              <a:rPr lang="es" sz="1800">
                <a:solidFill>
                  <a:schemeClr val="dk1"/>
                </a:solidFill>
                <a:latin typeface="Helvetica Neue Light"/>
                <a:ea typeface="Helvetica Neue Light"/>
                <a:cs typeface="Helvetica Neue Light"/>
                <a:sym typeface="Helvetica Neue Light"/>
              </a:rPr>
              <a:t>). Para registrar un dominio, es necesario ingresar al sitio web, crearse un usuario, consultar por el dominio deseado y luego seguir los pasos para finalizar el registro. Se abona un costo anual. Ejemplo: </a:t>
            </a:r>
            <a:r>
              <a:rPr lang="es" sz="1800" u="sng">
                <a:solidFill>
                  <a:schemeClr val="hlink"/>
                </a:solidFill>
                <a:latin typeface="Helvetica Neue Light"/>
                <a:ea typeface="Helvetica Neue Light"/>
                <a:cs typeface="Helvetica Neue Light"/>
                <a:sym typeface="Helvetica Neue Light"/>
                <a:hlinkClick r:id="rId5"/>
              </a:rPr>
              <a:t>www.mercadolibre.com.ar</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s" sz="1900">
                <a:solidFill>
                  <a:schemeClr val="dk1"/>
                </a:solidFill>
                <a:highlight>
                  <a:srgbClr val="E0FF00"/>
                </a:highlight>
                <a:latin typeface="Helvetica Neue Light"/>
                <a:ea typeface="Helvetica Neue Light"/>
                <a:cs typeface="Helvetica Neue Light"/>
                <a:sym typeface="Helvetica Neue Light"/>
              </a:rPr>
              <a:t>¡Ojo! Se necesita clave fiscal 3 de AFIP </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226" name="Google Shape;226;p27"/>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1172025" y="1261240"/>
            <a:ext cx="6799941" cy="3471585"/>
          </a:xfrm>
          <a:prstGeom prst="rect">
            <a:avLst/>
          </a:prstGeom>
          <a:noFill/>
          <a:ln>
            <a:noFill/>
          </a:ln>
        </p:spPr>
      </p:pic>
      <p:pic>
        <p:nvPicPr>
          <p:cNvPr id="232" name="Google Shape;232;p2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33" name="Google Shape;233;p28"/>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9" name="Google Shape;239;p29"/>
          <p:cNvSpPr txBox="1"/>
          <p:nvPr/>
        </p:nvSpPr>
        <p:spPr>
          <a:xfrm>
            <a:off x="643801" y="89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DOMINIO NORTEAMERICANO</a:t>
            </a:r>
            <a:endParaRPr i="1" sz="3800">
              <a:solidFill>
                <a:schemeClr val="dk1"/>
              </a:solidFill>
              <a:latin typeface="Anton"/>
              <a:ea typeface="Anton"/>
              <a:cs typeface="Anton"/>
              <a:sym typeface="Anton"/>
            </a:endParaRPr>
          </a:p>
        </p:txBody>
      </p:sp>
      <p:sp>
        <p:nvSpPr>
          <p:cNvPr id="240" name="Google Shape;240;p29"/>
          <p:cNvSpPr txBox="1"/>
          <p:nvPr/>
        </p:nvSpPr>
        <p:spPr>
          <a:xfrm>
            <a:off x="5809650" y="1510375"/>
            <a:ext cx="2946000" cy="532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u="sng">
                <a:solidFill>
                  <a:srgbClr val="0000FF"/>
                </a:solidFill>
                <a:latin typeface="Helvetica Neue Light"/>
                <a:ea typeface="Helvetica Neue Light"/>
                <a:cs typeface="Helvetica Neue Light"/>
                <a:sym typeface="Helvetica Neue Light"/>
                <a:hlinkClick r:id="rId4">
                  <a:extLst>
                    <a:ext uri="{A12FA001-AC4F-418D-AE19-62706E023703}">
                      <ahyp:hlinkClr val="tx"/>
                    </a:ext>
                  </a:extLst>
                </a:hlinkClick>
              </a:rPr>
              <a:t>http://godaddy.com</a:t>
            </a:r>
            <a:endParaRPr sz="1800">
              <a:solidFill>
                <a:srgbClr val="0000FF"/>
              </a:solidFill>
              <a:latin typeface="Helvetica Neue Light"/>
              <a:ea typeface="Helvetica Neue Light"/>
              <a:cs typeface="Helvetica Neue Light"/>
              <a:sym typeface="Helvetica Neue Light"/>
            </a:endParaRPr>
          </a:p>
        </p:txBody>
      </p:sp>
      <p:sp>
        <p:nvSpPr>
          <p:cNvPr id="241" name="Google Shape;241;p29"/>
          <p:cNvSpPr txBox="1"/>
          <p:nvPr/>
        </p:nvSpPr>
        <p:spPr>
          <a:xfrm>
            <a:off x="5603100" y="22965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Muy popular a la hora de registrar .com, más fácil que el trámite con nic.ar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a:latin typeface="Helvetica Neue Light"/>
                <a:ea typeface="Helvetica Neue Light"/>
                <a:cs typeface="Helvetica Neue Light"/>
                <a:sym typeface="Helvetica Neue Light"/>
              </a:rPr>
              <a:t>Depende de la cotización del dólar, puede ser más caro.</a:t>
            </a:r>
            <a:endParaRPr>
              <a:latin typeface="Helvetica Neue Light"/>
              <a:ea typeface="Helvetica Neue Light"/>
              <a:cs typeface="Helvetica Neue Light"/>
              <a:sym typeface="Helvetica Neue Light"/>
            </a:endParaRPr>
          </a:p>
        </p:txBody>
      </p:sp>
      <p:pic>
        <p:nvPicPr>
          <p:cNvPr id="242" name="Google Shape;242;p29"/>
          <p:cNvPicPr preferRelativeResize="0"/>
          <p:nvPr/>
        </p:nvPicPr>
        <p:blipFill>
          <a:blip r:embed="rId5">
            <a:alphaModFix/>
          </a:blip>
          <a:stretch>
            <a:fillRect/>
          </a:stretch>
        </p:blipFill>
        <p:spPr>
          <a:xfrm>
            <a:off x="726050" y="1237351"/>
            <a:ext cx="4800851" cy="334064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HOSTING </a:t>
            </a:r>
            <a:endParaRPr i="1" sz="3600">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3" name="Google Shape;253;p31"/>
          <p:cNvSpPr txBox="1"/>
          <p:nvPr/>
        </p:nvSpPr>
        <p:spPr>
          <a:xfrm>
            <a:off x="1036650" y="775600"/>
            <a:ext cx="7070700" cy="216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necesario contratar un servicio de hosting que cubra con los requerimientos de tu web. Los servidores son </a:t>
            </a:r>
            <a:r>
              <a:rPr lang="es" sz="1800">
                <a:solidFill>
                  <a:schemeClr val="dk1"/>
                </a:solidFill>
                <a:highlight>
                  <a:srgbClr val="E0FF00"/>
                </a:highlight>
                <a:latin typeface="Helvetica Neue Light"/>
                <a:ea typeface="Helvetica Neue Light"/>
                <a:cs typeface="Helvetica Neue Light"/>
                <a:sym typeface="Helvetica Neue Light"/>
              </a:rPr>
              <a:t>empresas que almacenan computadoras con discos rígidos</a:t>
            </a:r>
            <a:r>
              <a:rPr lang="es" sz="1800">
                <a:solidFill>
                  <a:schemeClr val="dk1"/>
                </a:solidFill>
                <a:latin typeface="Helvetica Neue Light"/>
                <a:ea typeface="Helvetica Neue Light"/>
                <a:cs typeface="Helvetica Neue Light"/>
                <a:sym typeface="Helvetica Neue Light"/>
              </a:rPr>
              <a:t> (en donde son alojados los sitios web), </a:t>
            </a:r>
            <a:r>
              <a:rPr lang="es" sz="1800">
                <a:solidFill>
                  <a:schemeClr val="dk1"/>
                </a:solidFill>
                <a:highlight>
                  <a:srgbClr val="E0FF00"/>
                </a:highlight>
                <a:latin typeface="Helvetica Neue Light"/>
                <a:ea typeface="Helvetica Neue Light"/>
                <a:cs typeface="Helvetica Neue Light"/>
                <a:sym typeface="Helvetica Neue Light"/>
              </a:rPr>
              <a:t>y cada una está equipada con distinto hardware.</a:t>
            </a:r>
            <a:endParaRPr sz="1800">
              <a:solidFill>
                <a:schemeClr val="dk1"/>
              </a:solidFill>
              <a:highlight>
                <a:srgbClr val="E0FF00"/>
              </a:highlight>
              <a:latin typeface="Helvetica Neue Light"/>
              <a:ea typeface="Helvetica Neue Light"/>
              <a:cs typeface="Helvetica Neue Light"/>
              <a:sym typeface="Helvetica Neue Light"/>
            </a:endParaRPr>
          </a:p>
        </p:txBody>
      </p:sp>
      <p:sp>
        <p:nvSpPr>
          <p:cNvPr id="254" name="Google Shape;254;p31"/>
          <p:cNvSpPr txBox="1"/>
          <p:nvPr/>
        </p:nvSpPr>
        <p:spPr>
          <a:xfrm>
            <a:off x="643801" y="447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0" name="Google Shape;260;p32"/>
          <p:cNvSpPr txBox="1"/>
          <p:nvPr/>
        </p:nvSpPr>
        <p:spPr>
          <a:xfrm>
            <a:off x="643800" y="1693650"/>
            <a:ext cx="7856400" cy="33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eliges el plan adecuado para tu sitio web, recibirás toda la información necesaria para poder subir los archivos al servidor, y finalmente  visualizar tu web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elegir correctamente el plan, puedes asesorarte con el soporte técnico del hosting, que te pedirá una serie de datos referidos a te sistema web para poder darte su opinión.</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261" name="Google Shape;261;p32"/>
          <p:cNvSpPr txBox="1"/>
          <p:nvPr/>
        </p:nvSpPr>
        <p:spPr>
          <a:xfrm>
            <a:off x="643801" y="377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ALOJAR SITIO WEB EN EL SERVIDOR CONTRATADO</a:t>
            </a:r>
            <a:r>
              <a:rPr i="1" lang="es" sz="3600">
                <a:solidFill>
                  <a:schemeClr val="dk1"/>
                </a:solidFill>
                <a:latin typeface="Anton"/>
                <a:ea typeface="Anton"/>
                <a:cs typeface="Anton"/>
                <a:sym typeface="Anton"/>
              </a:rPr>
              <a:t> </a:t>
            </a:r>
            <a:endParaRPr i="1" sz="3600">
              <a:solidFill>
                <a:schemeClr val="dk1"/>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7" name="Google Shape;267;p33"/>
          <p:cNvSpPr txBox="1"/>
          <p:nvPr/>
        </p:nvSpPr>
        <p:spPr>
          <a:xfrm>
            <a:off x="643801" y="29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ALGUNAS OPCIONES </a:t>
            </a:r>
            <a:endParaRPr i="1" sz="3800">
              <a:solidFill>
                <a:schemeClr val="dk1"/>
              </a:solidFill>
              <a:latin typeface="Anton"/>
              <a:ea typeface="Anton"/>
              <a:cs typeface="Anton"/>
              <a:sym typeface="Anton"/>
            </a:endParaRPr>
          </a:p>
        </p:txBody>
      </p:sp>
      <p:sp>
        <p:nvSpPr>
          <p:cNvPr id="268" name="Google Shape;268;p33"/>
          <p:cNvSpPr txBox="1"/>
          <p:nvPr/>
        </p:nvSpPr>
        <p:spPr>
          <a:xfrm>
            <a:off x="887388" y="1160025"/>
            <a:ext cx="7369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Los costos son muy variables según los requisitos: desde muy bajos hasta requisitos más exigentes. Por ejemplo: </a:t>
            </a:r>
            <a:endParaRPr sz="1800">
              <a:latin typeface="Helvetica Neue Light"/>
              <a:ea typeface="Helvetica Neue Light"/>
              <a:cs typeface="Helvetica Neue Light"/>
              <a:sym typeface="Helvetica Neue Light"/>
            </a:endParaRPr>
          </a:p>
        </p:txBody>
      </p:sp>
      <p:pic>
        <p:nvPicPr>
          <p:cNvPr id="269" name="Google Shape;269;p33">
            <a:hlinkClick r:id="rId4"/>
          </p:cNvPr>
          <p:cNvPicPr preferRelativeResize="0"/>
          <p:nvPr/>
        </p:nvPicPr>
        <p:blipFill>
          <a:blip r:embed="rId5">
            <a:alphaModFix/>
          </a:blip>
          <a:stretch>
            <a:fillRect/>
          </a:stretch>
        </p:blipFill>
        <p:spPr>
          <a:xfrm>
            <a:off x="6244288" y="2415688"/>
            <a:ext cx="2440025" cy="858525"/>
          </a:xfrm>
          <a:prstGeom prst="rect">
            <a:avLst/>
          </a:prstGeom>
          <a:noFill/>
          <a:ln>
            <a:noFill/>
          </a:ln>
        </p:spPr>
      </p:pic>
      <p:pic>
        <p:nvPicPr>
          <p:cNvPr id="270" name="Google Shape;270;p33">
            <a:hlinkClick r:id="rId6"/>
          </p:cNvPr>
          <p:cNvPicPr preferRelativeResize="0"/>
          <p:nvPr/>
        </p:nvPicPr>
        <p:blipFill>
          <a:blip r:embed="rId7">
            <a:alphaModFix/>
          </a:blip>
          <a:stretch>
            <a:fillRect/>
          </a:stretch>
        </p:blipFill>
        <p:spPr>
          <a:xfrm>
            <a:off x="6191938" y="3584687"/>
            <a:ext cx="2687556" cy="858525"/>
          </a:xfrm>
          <a:prstGeom prst="rect">
            <a:avLst/>
          </a:prstGeom>
          <a:noFill/>
          <a:ln>
            <a:noFill/>
          </a:ln>
        </p:spPr>
      </p:pic>
      <p:pic>
        <p:nvPicPr>
          <p:cNvPr id="271" name="Google Shape;271;p33"/>
          <p:cNvPicPr preferRelativeResize="0"/>
          <p:nvPr/>
        </p:nvPicPr>
        <p:blipFill>
          <a:blip r:embed="rId8">
            <a:alphaModFix/>
          </a:blip>
          <a:stretch>
            <a:fillRect/>
          </a:stretch>
        </p:blipFill>
        <p:spPr>
          <a:xfrm>
            <a:off x="3411175" y="2493374"/>
            <a:ext cx="2535779" cy="646375"/>
          </a:xfrm>
          <a:prstGeom prst="rect">
            <a:avLst/>
          </a:prstGeom>
          <a:noFill/>
          <a:ln>
            <a:noFill/>
          </a:ln>
        </p:spPr>
      </p:pic>
      <p:pic>
        <p:nvPicPr>
          <p:cNvPr id="272" name="Google Shape;272;p33">
            <a:hlinkClick r:id="rId9"/>
          </p:cNvPr>
          <p:cNvPicPr preferRelativeResize="0"/>
          <p:nvPr/>
        </p:nvPicPr>
        <p:blipFill>
          <a:blip r:embed="rId10">
            <a:alphaModFix/>
          </a:blip>
          <a:stretch>
            <a:fillRect/>
          </a:stretch>
        </p:blipFill>
        <p:spPr>
          <a:xfrm>
            <a:off x="567700" y="3614486"/>
            <a:ext cx="2377215" cy="798900"/>
          </a:xfrm>
          <a:prstGeom prst="rect">
            <a:avLst/>
          </a:prstGeom>
          <a:noFill/>
          <a:ln>
            <a:noFill/>
          </a:ln>
        </p:spPr>
      </p:pic>
      <p:pic>
        <p:nvPicPr>
          <p:cNvPr id="273" name="Google Shape;273;p33">
            <a:hlinkClick r:id="rId11"/>
          </p:cNvPr>
          <p:cNvPicPr preferRelativeResize="0"/>
          <p:nvPr/>
        </p:nvPicPr>
        <p:blipFill>
          <a:blip r:embed="rId12">
            <a:alphaModFix/>
          </a:blip>
          <a:stretch>
            <a:fillRect/>
          </a:stretch>
        </p:blipFill>
        <p:spPr>
          <a:xfrm>
            <a:off x="3429888" y="3527888"/>
            <a:ext cx="2498361" cy="972125"/>
          </a:xfrm>
          <a:prstGeom prst="rect">
            <a:avLst/>
          </a:prstGeom>
          <a:noFill/>
          <a:ln>
            <a:noFill/>
          </a:ln>
        </p:spPr>
      </p:pic>
      <p:pic>
        <p:nvPicPr>
          <p:cNvPr id="274" name="Google Shape;274;p33">
            <a:hlinkClick r:id="rId13"/>
          </p:cNvPr>
          <p:cNvPicPr preferRelativeResize="0"/>
          <p:nvPr/>
        </p:nvPicPr>
        <p:blipFill>
          <a:blip r:embed="rId14">
            <a:alphaModFix/>
          </a:blip>
          <a:stretch>
            <a:fillRect/>
          </a:stretch>
        </p:blipFill>
        <p:spPr>
          <a:xfrm>
            <a:off x="643800" y="2467653"/>
            <a:ext cx="2225019" cy="6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0" name="Google Shape;280;p34"/>
          <p:cNvSpPr txBox="1"/>
          <p:nvPr/>
        </p:nvSpPr>
        <p:spPr>
          <a:xfrm>
            <a:off x="643801" y="2074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81" name="Google Shape;281;p34"/>
          <p:cNvSpPr txBox="1"/>
          <p:nvPr/>
        </p:nvSpPr>
        <p:spPr>
          <a:xfrm>
            <a:off x="675150" y="1200325"/>
            <a:ext cx="77937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Vamos a utilizar la </a:t>
            </a:r>
            <a:r>
              <a:rPr lang="es" sz="1800">
                <a:highlight>
                  <a:srgbClr val="E0FF00"/>
                </a:highlight>
                <a:latin typeface="Helvetica Neue Light"/>
                <a:ea typeface="Helvetica Neue Light"/>
                <a:cs typeface="Helvetica Neue Light"/>
                <a:sym typeface="Helvetica Neue Light"/>
              </a:rPr>
              <a:t>metáfora de la casa</a:t>
            </a:r>
            <a:r>
              <a:rPr lang="es" sz="1800">
                <a:latin typeface="Helvetica Neue Light"/>
                <a:ea typeface="Helvetica Neue Light"/>
                <a:cs typeface="Helvetica Neue Light"/>
                <a:sym typeface="Helvetica Neue Light"/>
              </a:rPr>
              <a:t> para comprender las alternativas:</a:t>
            </a:r>
            <a:endParaRPr sz="1800">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Lato"/>
              <a:buChar char="●"/>
            </a:pPr>
            <a:r>
              <a:rPr b="1" lang="es" sz="1800">
                <a:latin typeface="Helvetica Neue"/>
                <a:ea typeface="Helvetica Neue"/>
                <a:cs typeface="Helvetica Neue"/>
                <a:sym typeface="Helvetica Neue"/>
              </a:rPr>
              <a:t>Hosting común</a:t>
            </a:r>
            <a:r>
              <a:rPr lang="es" sz="1800">
                <a:latin typeface="Helvetica Neue Light"/>
                <a:ea typeface="Helvetica Neue Light"/>
                <a:cs typeface="Helvetica Neue Light"/>
                <a:sym typeface="Helvetica Neue Light"/>
              </a:rPr>
              <a:t> → el Servidor Compartido es como si te alojaras en un casa con una familia: posees una habitación, pero compartes el baño, la cocina, etcétera </a:t>
            </a:r>
            <a:r>
              <a:rPr i="1" lang="es" sz="1800">
                <a:latin typeface="Helvetica Neue Light"/>
                <a:ea typeface="Helvetica Neue Light"/>
                <a:cs typeface="Helvetica Neue Light"/>
                <a:sym typeface="Helvetica Neue Light"/>
              </a:rPr>
              <a:t>(sitios con poco tráfico).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VPS</a:t>
            </a:r>
            <a:r>
              <a:rPr lang="es" sz="1800">
                <a:latin typeface="Helvetica Neue Light"/>
                <a:ea typeface="Helvetica Neue Light"/>
                <a:cs typeface="Helvetica Neue Light"/>
                <a:sym typeface="Helvetica Neue Light"/>
              </a:rPr>
              <a:t> →  vives en la misma casa, pero la habitación es más grande, incluso tienes baño propio, tienes un microondas para calentar la comida y un buen cerrojo en la puerta de la habitación.</a:t>
            </a:r>
            <a:r>
              <a:rPr i="1" lang="es" sz="1800">
                <a:latin typeface="Helvetica Neue Light"/>
                <a:ea typeface="Helvetica Neue Light"/>
                <a:cs typeface="Helvetica Neue Light"/>
                <a:sym typeface="Helvetica Neue Light"/>
              </a:rPr>
              <a:t> (sitios con tráfico moderado).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Dedicado </a:t>
            </a:r>
            <a:r>
              <a:rPr lang="es" sz="1800">
                <a:latin typeface="Helvetica Neue Light"/>
                <a:ea typeface="Helvetica Neue Light"/>
                <a:cs typeface="Helvetica Neue Light"/>
                <a:sym typeface="Helvetica Neue Light"/>
              </a:rPr>
              <a:t>→ sos el dueño de la casa y no la compartes con nadie, o en todo caso lo decides tú </a:t>
            </a:r>
            <a:r>
              <a:rPr i="1" lang="es" sz="1800">
                <a:latin typeface="Helvetica Neue Light"/>
                <a:ea typeface="Helvetica Neue Light"/>
                <a:cs typeface="Helvetica Neue Light"/>
                <a:sym typeface="Helvetica Neue Light"/>
              </a:rPr>
              <a:t>(sitios con mucho tráfico).</a:t>
            </a:r>
            <a:endParaRPr i="1" sz="18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nvSpPr>
        <p:spPr>
          <a:xfrm>
            <a:off x="5072075" y="922225"/>
            <a:ext cx="3524700" cy="34215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Tú: </a:t>
            </a:r>
            <a:r>
              <a:rPr lang="es" sz="1800">
                <a:latin typeface="Helvetica Neue Light"/>
                <a:ea typeface="Helvetica Neue Light"/>
                <a:cs typeface="Helvetica Neue Light"/>
                <a:sym typeface="Helvetica Neue Light"/>
              </a:rPr>
              <a:t>cliente.</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Habitación:</a:t>
            </a:r>
            <a:r>
              <a:rPr lang="es" sz="1800">
                <a:latin typeface="Helvetica Neue Light"/>
                <a:ea typeface="Helvetica Neue Light"/>
                <a:cs typeface="Helvetica Neue Light"/>
                <a:sym typeface="Helvetica Neue Light"/>
              </a:rPr>
              <a:t> espacio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Baño:</a:t>
            </a:r>
            <a:r>
              <a:rPr lang="es" sz="1800">
                <a:solidFill>
                  <a:schemeClr val="dk1"/>
                </a:solidFill>
                <a:latin typeface="Helvetica Neue Light"/>
                <a:ea typeface="Helvetica Neue Light"/>
                <a:cs typeface="Helvetica Neue Light"/>
                <a:sym typeface="Helvetica Neue Light"/>
              </a:rPr>
              <a:t> procesador.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Cocina:</a:t>
            </a:r>
            <a:r>
              <a:rPr lang="es" sz="1800">
                <a:solidFill>
                  <a:schemeClr val="dk1"/>
                </a:solidFill>
                <a:latin typeface="Helvetica Neue Light"/>
                <a:ea typeface="Helvetica Neue Light"/>
                <a:cs typeface="Helvetica Neue Light"/>
                <a:sym typeface="Helvetica Neue Light"/>
              </a:rPr>
              <a:t> RAM.</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Cerrojo:</a:t>
            </a:r>
            <a:r>
              <a:rPr lang="es" sz="1800">
                <a:solidFill>
                  <a:schemeClr val="dk1"/>
                </a:solidFill>
                <a:latin typeface="Helvetica Neue Light"/>
                <a:ea typeface="Helvetica Neue Light"/>
                <a:cs typeface="Helvetica Neue Light"/>
                <a:sym typeface="Helvetica Neue Light"/>
              </a:rPr>
              <a:t> seguridad.</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Familia:</a:t>
            </a:r>
            <a:r>
              <a:rPr lang="es" sz="1800">
                <a:latin typeface="Helvetica Neue Light"/>
                <a:ea typeface="Helvetica Neue Light"/>
                <a:cs typeface="Helvetica Neue Light"/>
                <a:sym typeface="Helvetica Neue Light"/>
              </a:rPr>
              <a:t> otros clientes.</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Casa: </a:t>
            </a:r>
            <a:r>
              <a:rPr lang="es" sz="1800">
                <a:solidFill>
                  <a:schemeClr val="dk1"/>
                </a:solidFill>
                <a:latin typeface="Helvetica Neue Light"/>
                <a:ea typeface="Helvetica Neue Light"/>
                <a:cs typeface="Helvetica Neue Light"/>
                <a:sym typeface="Helvetica Neue Light"/>
              </a:rPr>
              <a:t>servidor.</a:t>
            </a:r>
            <a:endParaRPr sz="1800">
              <a:latin typeface="Helvetica Neue Light"/>
              <a:ea typeface="Helvetica Neue Light"/>
              <a:cs typeface="Helvetica Neue Light"/>
              <a:sym typeface="Helvetica Neue Light"/>
            </a:endParaRPr>
          </a:p>
        </p:txBody>
      </p:sp>
      <p:pic>
        <p:nvPicPr>
          <p:cNvPr id="287" name="Google Shape;287;p35"/>
          <p:cNvPicPr preferRelativeResize="0"/>
          <p:nvPr/>
        </p:nvPicPr>
        <p:blipFill>
          <a:blip r:embed="rId3">
            <a:alphaModFix/>
          </a:blip>
          <a:stretch>
            <a:fillRect/>
          </a:stretch>
        </p:blipFill>
        <p:spPr>
          <a:xfrm>
            <a:off x="535025" y="729687"/>
            <a:ext cx="4210450" cy="368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36"/>
          <p:cNvSpPr txBox="1"/>
          <p:nvPr/>
        </p:nvSpPr>
        <p:spPr>
          <a:xfrm>
            <a:off x="469450" y="1380925"/>
            <a:ext cx="24903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highlight>
                  <a:srgbClr val="A6FFCA"/>
                </a:highlight>
                <a:latin typeface="Helvetica Neue"/>
                <a:ea typeface="Helvetica Neue"/>
                <a:cs typeface="Helvetica Neue"/>
                <a:sym typeface="Helvetica Neue"/>
              </a:rPr>
              <a:t>FILE TRANSFER </a:t>
            </a:r>
            <a:br>
              <a:rPr b="1" lang="es" sz="1800">
                <a:highlight>
                  <a:srgbClr val="A6FFCA"/>
                </a:highlight>
                <a:latin typeface="Helvetica Neue"/>
                <a:ea typeface="Helvetica Neue"/>
                <a:cs typeface="Helvetica Neue"/>
                <a:sym typeface="Helvetica Neue"/>
              </a:rPr>
            </a:br>
            <a:r>
              <a:rPr b="1" lang="es" sz="1800">
                <a:highlight>
                  <a:srgbClr val="A6FFCA"/>
                </a:highlight>
                <a:latin typeface="Helvetica Neue"/>
                <a:ea typeface="Helvetica Neue"/>
                <a:cs typeface="Helvetica Neue"/>
                <a:sym typeface="Helvetica Neue"/>
              </a:rPr>
              <a:t>PROTOCOL</a:t>
            </a:r>
            <a:endParaRPr b="1" sz="1800">
              <a:highlight>
                <a:srgbClr val="A6FFCA"/>
              </a:highlight>
              <a:latin typeface="Helvetica Neue"/>
              <a:ea typeface="Helvetica Neue"/>
              <a:cs typeface="Helvetica Neue"/>
              <a:sym typeface="Helvetica Neue"/>
            </a:endParaRPr>
          </a:p>
          <a:p>
            <a:pPr indent="0" lvl="0" marL="0" rtl="0" algn="ctr">
              <a:spcBef>
                <a:spcPts val="0"/>
              </a:spcBef>
              <a:spcAft>
                <a:spcPts val="0"/>
              </a:spcAft>
              <a:buNone/>
            </a:pPr>
            <a:r>
              <a:t/>
            </a:r>
            <a:endParaRPr sz="1800">
              <a:highlight>
                <a:srgbClr val="A6FFCA"/>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800">
                <a:highlight>
                  <a:srgbClr val="FFFFFF"/>
                </a:highlight>
                <a:latin typeface="Helvetica Neue Light"/>
                <a:ea typeface="Helvetica Neue Light"/>
                <a:cs typeface="Helvetica Neue Light"/>
                <a:sym typeface="Helvetica Neue Light"/>
              </a:rPr>
              <a:t>Permite la transferencia de archivos entre el hosting y la computadora. </a:t>
            </a:r>
            <a:r>
              <a:rPr b="1" lang="es" sz="1800">
                <a:highlight>
                  <a:srgbClr val="FFFFFF"/>
                </a:highlight>
                <a:latin typeface="Helvetica Neue"/>
                <a:ea typeface="Helvetica Neue"/>
                <a:cs typeface="Helvetica Neue"/>
                <a:sym typeface="Helvetica Neue"/>
              </a:rPr>
              <a:t>Este método será usado para almacenar los archivos.</a:t>
            </a:r>
            <a:endParaRPr b="1" sz="1800">
              <a:highlight>
                <a:srgbClr val="FFFFFF"/>
              </a:highlight>
              <a:latin typeface="Helvetica Neue"/>
              <a:ea typeface="Helvetica Neue"/>
              <a:cs typeface="Helvetica Neue"/>
              <a:sym typeface="Helvetica Neue"/>
            </a:endParaRPr>
          </a:p>
        </p:txBody>
      </p:sp>
      <p:pic>
        <p:nvPicPr>
          <p:cNvPr id="294" name="Google Shape;294;p36"/>
          <p:cNvPicPr preferRelativeResize="0"/>
          <p:nvPr/>
        </p:nvPicPr>
        <p:blipFill>
          <a:blip r:embed="rId4">
            <a:alphaModFix/>
          </a:blip>
          <a:stretch>
            <a:fillRect/>
          </a:stretch>
        </p:blipFill>
        <p:spPr>
          <a:xfrm>
            <a:off x="3157079" y="1978833"/>
            <a:ext cx="5513322" cy="2082890"/>
          </a:xfrm>
          <a:prstGeom prst="rect">
            <a:avLst/>
          </a:prstGeom>
          <a:noFill/>
          <a:ln>
            <a:noFill/>
          </a:ln>
        </p:spPr>
      </p:pic>
      <p:sp>
        <p:nvSpPr>
          <p:cNvPr id="295" name="Google Shape;295;p36"/>
          <p:cNvSpPr txBox="1"/>
          <p:nvPr/>
        </p:nvSpPr>
        <p:spPr>
          <a:xfrm>
            <a:off x="643801" y="272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96" name="Google Shape;296;p36"/>
          <p:cNvSpPr/>
          <p:nvPr/>
        </p:nvSpPr>
        <p:spPr>
          <a:xfrm>
            <a:off x="5423825" y="3673900"/>
            <a:ext cx="979800" cy="5715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7009900"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090375"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2"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4" name="Google Shape;304;p3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REGISTRARSE EN UN HOSTING</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0" name="Google Shape;310;p38"/>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11" name="Google Shape;311;p38"/>
          <p:cNvSpPr txBox="1"/>
          <p:nvPr/>
        </p:nvSpPr>
        <p:spPr>
          <a:xfrm>
            <a:off x="5321200" y="1352013"/>
            <a:ext cx="27084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Vamos a usar el hosting gratuito </a:t>
            </a:r>
            <a:r>
              <a:rPr lang="es" sz="1800" u="sng">
                <a:solidFill>
                  <a:schemeClr val="hlink"/>
                </a:solidFill>
                <a:latin typeface="Helvetica Neue Light"/>
                <a:ea typeface="Helvetica Neue Light"/>
                <a:cs typeface="Helvetica Neue Light"/>
                <a:sym typeface="Helvetica Neue Light"/>
                <a:hlinkClick r:id="rId4"/>
              </a:rPr>
              <a:t>000webhost</a:t>
            </a:r>
            <a:endParaRPr sz="1800">
              <a:latin typeface="Helvetica Neue Light"/>
              <a:ea typeface="Helvetica Neue Light"/>
              <a:cs typeface="Helvetica Neue Light"/>
              <a:sym typeface="Helvetica Neue Light"/>
            </a:endParaRPr>
          </a:p>
        </p:txBody>
      </p:sp>
      <p:sp>
        <p:nvSpPr>
          <p:cNvPr id="312" name="Google Shape;312;p38"/>
          <p:cNvSpPr txBox="1"/>
          <p:nvPr/>
        </p:nvSpPr>
        <p:spPr>
          <a:xfrm>
            <a:off x="5017000" y="2128050"/>
            <a:ext cx="3316800" cy="443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rgbClr val="0000FF"/>
                </a:solidFill>
                <a:latin typeface="Helvetica Neue"/>
                <a:ea typeface="Helvetica Neue"/>
                <a:cs typeface="Helvetica Neue"/>
                <a:sym typeface="Helvetica Neue"/>
                <a:hlinkClick r:id="rId5">
                  <a:extLst>
                    <a:ext uri="{A12FA001-AC4F-418D-AE19-62706E023703}">
                      <ahyp:hlinkClr val="tx"/>
                    </a:ext>
                  </a:extLst>
                </a:hlinkClick>
              </a:rPr>
              <a:t>https://ar.000webhost.com/</a:t>
            </a:r>
            <a:endParaRPr b="1" sz="1800">
              <a:solidFill>
                <a:srgbClr val="0000FF"/>
              </a:solidFill>
              <a:latin typeface="Helvetica Neue"/>
              <a:ea typeface="Helvetica Neue"/>
              <a:cs typeface="Helvetica Neue"/>
              <a:sym typeface="Helvetica Neue"/>
            </a:endParaRPr>
          </a:p>
        </p:txBody>
      </p:sp>
      <p:pic>
        <p:nvPicPr>
          <p:cNvPr id="313" name="Google Shape;313;p38"/>
          <p:cNvPicPr preferRelativeResize="0"/>
          <p:nvPr/>
        </p:nvPicPr>
        <p:blipFill rotWithShape="1">
          <a:blip r:embed="rId6">
            <a:alphaModFix/>
          </a:blip>
          <a:srcRect b="0" l="0" r="-4101" t="-4101"/>
          <a:stretch/>
        </p:blipFill>
        <p:spPr>
          <a:xfrm>
            <a:off x="715850" y="1188040"/>
            <a:ext cx="4301159" cy="3471585"/>
          </a:xfrm>
          <a:prstGeom prst="rect">
            <a:avLst/>
          </a:prstGeom>
          <a:noFill/>
          <a:ln>
            <a:noFill/>
          </a:ln>
        </p:spPr>
      </p:pic>
      <p:pic>
        <p:nvPicPr>
          <p:cNvPr id="314" name="Google Shape;314;p38"/>
          <p:cNvPicPr preferRelativeResize="0"/>
          <p:nvPr/>
        </p:nvPicPr>
        <p:blipFill>
          <a:blip r:embed="rId7">
            <a:alphaModFix/>
          </a:blip>
          <a:stretch>
            <a:fillRect/>
          </a:stretch>
        </p:blipFill>
        <p:spPr>
          <a:xfrm>
            <a:off x="5099100" y="2688925"/>
            <a:ext cx="3152575" cy="1753625"/>
          </a:xfrm>
          <a:prstGeom prst="rect">
            <a:avLst/>
          </a:prstGeom>
          <a:noFill/>
          <a:ln>
            <a:noFill/>
          </a:ln>
        </p:spPr>
      </p:pic>
      <p:sp>
        <p:nvSpPr>
          <p:cNvPr id="315" name="Google Shape;315;p38"/>
          <p:cNvSpPr/>
          <p:nvPr/>
        </p:nvSpPr>
        <p:spPr>
          <a:xfrm>
            <a:off x="693975" y="1306275"/>
            <a:ext cx="4173900" cy="3353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1" name="Google Shape;321;p39"/>
          <p:cNvPicPr preferRelativeResize="0"/>
          <p:nvPr/>
        </p:nvPicPr>
        <p:blipFill>
          <a:blip r:embed="rId4">
            <a:alphaModFix/>
          </a:blip>
          <a:stretch>
            <a:fillRect/>
          </a:stretch>
        </p:blipFill>
        <p:spPr>
          <a:xfrm>
            <a:off x="1104175" y="1347025"/>
            <a:ext cx="4080150" cy="1601796"/>
          </a:xfrm>
          <a:prstGeom prst="rect">
            <a:avLst/>
          </a:prstGeom>
          <a:noFill/>
          <a:ln cap="flat" cmpd="sng" w="28575">
            <a:solidFill>
              <a:srgbClr val="E0FF00"/>
            </a:solidFill>
            <a:prstDash val="solid"/>
            <a:round/>
            <a:headEnd len="sm" w="sm" type="none"/>
            <a:tailEnd len="sm" w="sm" type="none"/>
          </a:ln>
        </p:spPr>
      </p:pic>
      <p:pic>
        <p:nvPicPr>
          <p:cNvPr id="322" name="Google Shape;322;p39"/>
          <p:cNvPicPr preferRelativeResize="0"/>
          <p:nvPr/>
        </p:nvPicPr>
        <p:blipFill>
          <a:blip r:embed="rId5">
            <a:alphaModFix/>
          </a:blip>
          <a:stretch>
            <a:fillRect/>
          </a:stretch>
        </p:blipFill>
        <p:spPr>
          <a:xfrm>
            <a:off x="1104175" y="3069350"/>
            <a:ext cx="4080151" cy="1853976"/>
          </a:xfrm>
          <a:prstGeom prst="rect">
            <a:avLst/>
          </a:prstGeom>
          <a:noFill/>
          <a:ln cap="flat" cmpd="sng" w="28575">
            <a:solidFill>
              <a:srgbClr val="E0FF00"/>
            </a:solidFill>
            <a:prstDash val="solid"/>
            <a:round/>
            <a:headEnd len="sm" w="sm" type="none"/>
            <a:tailEnd len="sm" w="sm" type="none"/>
          </a:ln>
        </p:spPr>
      </p:pic>
      <p:sp>
        <p:nvSpPr>
          <p:cNvPr id="323" name="Google Shape;323;p39"/>
          <p:cNvSpPr txBox="1"/>
          <p:nvPr/>
        </p:nvSpPr>
        <p:spPr>
          <a:xfrm>
            <a:off x="5303100" y="1879225"/>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Luego de registrarte, te llegará un mail de verificación.</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Lo abrirás y harás clic en </a:t>
            </a:r>
            <a:r>
              <a:rPr b="1" lang="es" sz="1800">
                <a:latin typeface="Helvetica Neue"/>
                <a:ea typeface="Helvetica Neue"/>
                <a:cs typeface="Helvetica Neue"/>
                <a:sym typeface="Helvetica Neue"/>
              </a:rPr>
              <a:t>“verificar email”.</a:t>
            </a:r>
            <a:endParaRPr b="1"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24" name="Google Shape;324;p39"/>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0" name="Google Shape;330;p40"/>
          <p:cNvSpPr txBox="1"/>
          <p:nvPr/>
        </p:nvSpPr>
        <p:spPr>
          <a:xfrm>
            <a:off x="2375100" y="3771950"/>
            <a:ext cx="439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¡Bien! Haz clic en “get started”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highlight>
                <a:schemeClr val="accent6"/>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pic>
        <p:nvPicPr>
          <p:cNvPr id="331" name="Google Shape;331;p40"/>
          <p:cNvPicPr preferRelativeResize="0"/>
          <p:nvPr/>
        </p:nvPicPr>
        <p:blipFill>
          <a:blip r:embed="rId4">
            <a:alphaModFix/>
          </a:blip>
          <a:stretch>
            <a:fillRect/>
          </a:stretch>
        </p:blipFill>
        <p:spPr>
          <a:xfrm>
            <a:off x="3056675" y="1518671"/>
            <a:ext cx="3030649" cy="2106150"/>
          </a:xfrm>
          <a:prstGeom prst="rect">
            <a:avLst/>
          </a:prstGeom>
          <a:noFill/>
          <a:ln cap="flat" cmpd="sng" w="28575">
            <a:solidFill>
              <a:srgbClr val="E0FF00"/>
            </a:solidFill>
            <a:prstDash val="solid"/>
            <a:round/>
            <a:headEnd len="sm" w="sm" type="none"/>
            <a:tailEnd len="sm" w="sm" type="none"/>
          </a:ln>
        </p:spPr>
      </p:pic>
      <p:sp>
        <p:nvSpPr>
          <p:cNvPr id="332" name="Google Shape;332;p40"/>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33" name="Google Shape;333;p40"/>
          <p:cNvSpPr txBox="1"/>
          <p:nvPr/>
        </p:nvSpPr>
        <p:spPr>
          <a:xfrm>
            <a:off x="6669575" y="3624825"/>
            <a:ext cx="154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9" name="Google Shape;339;p41"/>
          <p:cNvPicPr preferRelativeResize="0"/>
          <p:nvPr/>
        </p:nvPicPr>
        <p:blipFill>
          <a:blip r:embed="rId4">
            <a:alphaModFix/>
          </a:blip>
          <a:stretch>
            <a:fillRect/>
          </a:stretch>
        </p:blipFill>
        <p:spPr>
          <a:xfrm>
            <a:off x="990399" y="1852550"/>
            <a:ext cx="7163200" cy="2410999"/>
          </a:xfrm>
          <a:prstGeom prst="rect">
            <a:avLst/>
          </a:prstGeom>
          <a:noFill/>
          <a:ln cap="flat" cmpd="sng" w="28575">
            <a:solidFill>
              <a:srgbClr val="E0FF00"/>
            </a:solidFill>
            <a:prstDash val="solid"/>
            <a:round/>
            <a:headEnd len="sm" w="sm" type="none"/>
            <a:tailEnd len="sm" w="sm" type="none"/>
          </a:ln>
        </p:spPr>
      </p:pic>
      <p:sp>
        <p:nvSpPr>
          <p:cNvPr id="340" name="Google Shape;340;p41"/>
          <p:cNvSpPr txBox="1"/>
          <p:nvPr/>
        </p:nvSpPr>
        <p:spPr>
          <a:xfrm>
            <a:off x="508800" y="11107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“crear diseño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1" name="Google Shape;341;p41"/>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SUBIDA AL SERVIDOR</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1753650" y="1608725"/>
            <a:ext cx="5636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17</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ONLINE</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7" name="Google Shape;347;p42"/>
          <p:cNvPicPr preferRelativeResize="0"/>
          <p:nvPr/>
        </p:nvPicPr>
        <p:blipFill>
          <a:blip r:embed="rId4">
            <a:alphaModFix/>
          </a:blip>
          <a:stretch>
            <a:fillRect/>
          </a:stretch>
        </p:blipFill>
        <p:spPr>
          <a:xfrm>
            <a:off x="995012" y="1862700"/>
            <a:ext cx="7153973" cy="2029825"/>
          </a:xfrm>
          <a:prstGeom prst="rect">
            <a:avLst/>
          </a:prstGeom>
          <a:noFill/>
          <a:ln cap="flat" cmpd="sng" w="28575">
            <a:solidFill>
              <a:srgbClr val="E0FF00"/>
            </a:solidFill>
            <a:prstDash val="solid"/>
            <a:round/>
            <a:headEnd len="sm" w="sm" type="none"/>
            <a:tailEnd len="sm" w="sm" type="none"/>
          </a:ln>
        </p:spPr>
      </p:pic>
      <p:sp>
        <p:nvSpPr>
          <p:cNvPr id="348" name="Google Shape;348;p42"/>
          <p:cNvSpPr txBox="1"/>
          <p:nvPr/>
        </p:nvSpPr>
        <p:spPr>
          <a:xfrm>
            <a:off x="591050" y="1061900"/>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“novato”: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9" name="Google Shape;349;p42"/>
          <p:cNvSpPr txBox="1"/>
          <p:nvPr/>
        </p:nvSpPr>
        <p:spPr>
          <a:xfrm>
            <a:off x="726051" y="201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5" name="Google Shape;355;p43"/>
          <p:cNvPicPr preferRelativeResize="0"/>
          <p:nvPr/>
        </p:nvPicPr>
        <p:blipFill>
          <a:blip r:embed="rId4">
            <a:alphaModFix/>
          </a:blip>
          <a:stretch>
            <a:fillRect/>
          </a:stretch>
        </p:blipFill>
        <p:spPr>
          <a:xfrm>
            <a:off x="684635" y="1464475"/>
            <a:ext cx="4883266" cy="3151501"/>
          </a:xfrm>
          <a:prstGeom prst="rect">
            <a:avLst/>
          </a:prstGeom>
          <a:noFill/>
          <a:ln cap="flat" cmpd="sng" w="28575">
            <a:solidFill>
              <a:srgbClr val="E0FF00"/>
            </a:solidFill>
            <a:prstDash val="solid"/>
            <a:round/>
            <a:headEnd len="sm" w="sm" type="none"/>
            <a:tailEnd len="sm" w="sm" type="none"/>
          </a:ln>
        </p:spPr>
      </p:pic>
      <p:sp>
        <p:nvSpPr>
          <p:cNvPr id="356" name="Google Shape;356;p43"/>
          <p:cNvSpPr txBox="1"/>
          <p:nvPr/>
        </p:nvSpPr>
        <p:spPr>
          <a:xfrm>
            <a:off x="5732625" y="1508113"/>
            <a:ext cx="2936100" cy="31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esta importante pantalla podrás ponerle un nombre al sitio, y generarás una contraseña.</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Nombre de sitio: podría ser la primera letra de tu nombre y luego el apellido. Por ejemplo: “José González” podría ser “jgonzalez”.</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357" name="Google Shape;357;p43"/>
          <p:cNvSpPr txBox="1"/>
          <p:nvPr/>
        </p:nvSpPr>
        <p:spPr>
          <a:xfrm>
            <a:off x="684626" y="251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3" name="Google Shape;363;p44"/>
          <p:cNvSpPr txBox="1"/>
          <p:nvPr/>
        </p:nvSpPr>
        <p:spPr>
          <a:xfrm>
            <a:off x="390525" y="3771900"/>
            <a:ext cx="8462100" cy="61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la opción “subir tu sitio web existente”. Te va a permitir subir el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sitio desde el navegador (ejemplo: Chrome), pero ve hacia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364" name="Google Shape;364;p44"/>
          <p:cNvPicPr preferRelativeResize="0"/>
          <p:nvPr/>
        </p:nvPicPr>
        <p:blipFill>
          <a:blip r:embed="rId5">
            <a:alphaModFix/>
          </a:blip>
          <a:stretch>
            <a:fillRect/>
          </a:stretch>
        </p:blipFill>
        <p:spPr>
          <a:xfrm>
            <a:off x="1775800" y="1224625"/>
            <a:ext cx="5592375" cy="2482275"/>
          </a:xfrm>
          <a:prstGeom prst="rect">
            <a:avLst/>
          </a:prstGeom>
          <a:noFill/>
          <a:ln cap="flat" cmpd="sng" w="28575">
            <a:solidFill>
              <a:srgbClr val="E0FF00"/>
            </a:solidFill>
            <a:prstDash val="solid"/>
            <a:round/>
            <a:headEnd len="sm" w="sm" type="none"/>
            <a:tailEnd len="sm" w="sm" type="none"/>
          </a:ln>
        </p:spPr>
      </p:pic>
      <p:sp>
        <p:nvSpPr>
          <p:cNvPr id="365" name="Google Shape;365;p44"/>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1" name="Google Shape;371;p45"/>
          <p:cNvSpPr txBox="1"/>
          <p:nvPr/>
        </p:nvSpPr>
        <p:spPr>
          <a:xfrm>
            <a:off x="4475550" y="1615525"/>
            <a:ext cx="3677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Ingresando 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r>
              <a:rPr lang="es" sz="1800">
                <a:latin typeface="Helvetica Neue Light"/>
                <a:ea typeface="Helvetica Neue Light"/>
                <a:cs typeface="Helvetica Neue Light"/>
                <a:sym typeface="Helvetica Neue Light"/>
              </a:rPr>
              <a:t> verás la lista de sitios que hiciste.</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 continuación, haz clic </a:t>
            </a:r>
            <a:r>
              <a:rPr b="1" lang="es" sz="1800">
                <a:latin typeface="Helvetica Neue"/>
                <a:ea typeface="Helvetica Neue"/>
                <a:cs typeface="Helvetica Neue"/>
                <a:sym typeface="Helvetica Neue"/>
              </a:rPr>
              <a:t>“acciones rápidas”</a:t>
            </a:r>
            <a:r>
              <a:rPr lang="es" sz="1800">
                <a:latin typeface="Helvetica Neue Light"/>
                <a:ea typeface="Helvetica Neue Light"/>
                <a:cs typeface="Helvetica Neue Light"/>
                <a:sym typeface="Helvetica Neue Light"/>
              </a:rPr>
              <a:t> y elige </a:t>
            </a:r>
            <a:r>
              <a:rPr b="1" lang="es" sz="1800">
                <a:latin typeface="Helvetica Neue"/>
                <a:ea typeface="Helvetica Neue"/>
                <a:cs typeface="Helvetica Neue"/>
                <a:sym typeface="Helvetica Neue"/>
              </a:rPr>
              <a:t>“detalles”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372" name="Google Shape;372;p45"/>
          <p:cNvPicPr preferRelativeResize="0"/>
          <p:nvPr/>
        </p:nvPicPr>
        <p:blipFill>
          <a:blip r:embed="rId5">
            <a:alphaModFix/>
          </a:blip>
          <a:stretch>
            <a:fillRect/>
          </a:stretch>
        </p:blipFill>
        <p:spPr>
          <a:xfrm>
            <a:off x="1088000" y="1188053"/>
            <a:ext cx="3269748" cy="3471584"/>
          </a:xfrm>
          <a:prstGeom prst="rect">
            <a:avLst/>
          </a:prstGeom>
          <a:noFill/>
          <a:ln cap="flat" cmpd="sng" w="28575">
            <a:solidFill>
              <a:srgbClr val="E0FF00"/>
            </a:solidFill>
            <a:prstDash val="solid"/>
            <a:round/>
            <a:headEnd len="sm" w="sm" type="none"/>
            <a:tailEnd len="sm" w="sm" type="none"/>
          </a:ln>
        </p:spPr>
      </p:pic>
      <p:sp>
        <p:nvSpPr>
          <p:cNvPr id="373" name="Google Shape;373;p45"/>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9" name="Google Shape;379;p46"/>
          <p:cNvPicPr preferRelativeResize="0"/>
          <p:nvPr/>
        </p:nvPicPr>
        <p:blipFill>
          <a:blip r:embed="rId4">
            <a:alphaModFix/>
          </a:blip>
          <a:stretch>
            <a:fillRect/>
          </a:stretch>
        </p:blipFill>
        <p:spPr>
          <a:xfrm>
            <a:off x="505050" y="1505349"/>
            <a:ext cx="5171849" cy="2732626"/>
          </a:xfrm>
          <a:prstGeom prst="rect">
            <a:avLst/>
          </a:prstGeom>
          <a:noFill/>
          <a:ln cap="flat" cmpd="sng" w="28575">
            <a:solidFill>
              <a:srgbClr val="E0FF00"/>
            </a:solidFill>
            <a:prstDash val="solid"/>
            <a:round/>
            <a:headEnd len="sm" w="sm" type="none"/>
            <a:tailEnd len="sm" w="sm" type="none"/>
          </a:ln>
        </p:spPr>
      </p:pic>
      <p:sp>
        <p:nvSpPr>
          <p:cNvPr id="380" name="Google Shape;380;p46"/>
          <p:cNvSpPr txBox="1"/>
          <p:nvPr/>
        </p:nvSpPr>
        <p:spPr>
          <a:xfrm>
            <a:off x="5831500" y="1743075"/>
            <a:ext cx="3147000" cy="23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la pantalla que aparece, te concentrarás en </a:t>
            </a:r>
            <a:r>
              <a:rPr b="1" lang="es" sz="1600">
                <a:latin typeface="Helvetica Neue"/>
                <a:ea typeface="Helvetica Neue"/>
                <a:cs typeface="Helvetica Neue"/>
                <a:sym typeface="Helvetica Neue"/>
              </a:rPr>
              <a:t>“detalles de subidas de archivos (FTP)”</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Lo subrayado en </a:t>
            </a:r>
            <a:r>
              <a:rPr b="1" lang="es" sz="1600">
                <a:solidFill>
                  <a:srgbClr val="FF0000"/>
                </a:solidFill>
                <a:latin typeface="Helvetica Neue"/>
                <a:ea typeface="Helvetica Neue"/>
                <a:cs typeface="Helvetica Neue"/>
                <a:sym typeface="Helvetica Neue"/>
              </a:rPr>
              <a:t>rojo</a:t>
            </a:r>
            <a:r>
              <a:rPr lang="es" sz="1600">
                <a:latin typeface="Helvetica Neue Light"/>
                <a:ea typeface="Helvetica Neue Light"/>
                <a:cs typeface="Helvetica Neue Light"/>
                <a:sym typeface="Helvetica Neue Light"/>
              </a:rPr>
              <a:t> son los datos que necesitas para el FileZilla (programa de FTP que utilizarás para subir el sitio).</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81" name="Google Shape;381;p46"/>
          <p:cNvSpPr txBox="1"/>
          <p:nvPr/>
        </p:nvSpPr>
        <p:spPr>
          <a:xfrm>
            <a:off x="643801" y="364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7" name="Google Shape;387;p47"/>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FILEZILLA</a:t>
            </a:r>
            <a:endParaRPr i="1" sz="3800">
              <a:solidFill>
                <a:schemeClr val="dk1"/>
              </a:solidFill>
              <a:latin typeface="Anton"/>
              <a:ea typeface="Anton"/>
              <a:cs typeface="Anton"/>
              <a:sym typeface="Anton"/>
            </a:endParaRPr>
          </a:p>
        </p:txBody>
      </p:sp>
      <p:pic>
        <p:nvPicPr>
          <p:cNvPr id="388" name="Google Shape;388;p47"/>
          <p:cNvPicPr preferRelativeResize="0"/>
          <p:nvPr/>
        </p:nvPicPr>
        <p:blipFill>
          <a:blip r:embed="rId4">
            <a:alphaModFix/>
          </a:blip>
          <a:stretch>
            <a:fillRect/>
          </a:stretch>
        </p:blipFill>
        <p:spPr>
          <a:xfrm>
            <a:off x="734425" y="1618950"/>
            <a:ext cx="5316650" cy="1140800"/>
          </a:xfrm>
          <a:prstGeom prst="rect">
            <a:avLst/>
          </a:prstGeom>
          <a:noFill/>
          <a:ln cap="flat" cmpd="sng" w="28575">
            <a:solidFill>
              <a:srgbClr val="E0FF00"/>
            </a:solidFill>
            <a:prstDash val="solid"/>
            <a:round/>
            <a:headEnd len="sm" w="sm" type="none"/>
            <a:tailEnd len="sm" w="sm" type="none"/>
          </a:ln>
        </p:spPr>
      </p:pic>
      <p:sp>
        <p:nvSpPr>
          <p:cNvPr id="389" name="Google Shape;389;p47"/>
          <p:cNvSpPr txBox="1"/>
          <p:nvPr/>
        </p:nvSpPr>
        <p:spPr>
          <a:xfrm>
            <a:off x="6146325"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Para usar el FTP, necesitas un programa, por lo que deberás descargar </a:t>
            </a:r>
            <a:r>
              <a:rPr b="1" lang="es" sz="1800">
                <a:latin typeface="Helvetica Neue"/>
                <a:ea typeface="Helvetica Neue"/>
                <a:cs typeface="Helvetica Neue"/>
                <a:sym typeface="Helvetica Neue"/>
              </a:rPr>
              <a:t>FileZilla</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90" name="Google Shape;390;p47"/>
          <p:cNvSpPr txBox="1"/>
          <p:nvPr/>
        </p:nvSpPr>
        <p:spPr>
          <a:xfrm>
            <a:off x="693300" y="3070950"/>
            <a:ext cx="7757400" cy="17652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5"/>
              </a:rPr>
              <a:t>Descargar para Windows de 32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6"/>
              </a:rPr>
              <a:t>Descargar para Windows de 64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7"/>
              </a:rPr>
              <a:t>Descargar para Mac</a:t>
            </a:r>
            <a:endParaRPr sz="17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94" name="Shape 394"/>
        <p:cNvGrpSpPr/>
        <p:nvPr/>
      </p:nvGrpSpPr>
      <p:grpSpPr>
        <a:xfrm>
          <a:off x="0" y="0"/>
          <a:ext cx="0" cy="0"/>
          <a:chOff x="0" y="0"/>
          <a:chExt cx="0" cy="0"/>
        </a:xfrm>
      </p:grpSpPr>
      <p:pic>
        <p:nvPicPr>
          <p:cNvPr id="395" name="Google Shape;395;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4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CONFIGURACIONES INICIALES</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2" name="Google Shape;402;p49"/>
          <p:cNvPicPr preferRelativeResize="0"/>
          <p:nvPr/>
        </p:nvPicPr>
        <p:blipFill>
          <a:blip r:embed="rId4">
            <a:alphaModFix/>
          </a:blip>
          <a:stretch>
            <a:fillRect/>
          </a:stretch>
        </p:blipFill>
        <p:spPr>
          <a:xfrm>
            <a:off x="698000" y="1790500"/>
            <a:ext cx="7748000" cy="2729900"/>
          </a:xfrm>
          <a:prstGeom prst="rect">
            <a:avLst/>
          </a:prstGeom>
          <a:noFill/>
          <a:ln cap="flat" cmpd="sng" w="28575">
            <a:solidFill>
              <a:srgbClr val="E0FF00"/>
            </a:solidFill>
            <a:prstDash val="solid"/>
            <a:round/>
            <a:headEnd len="sm" w="sm" type="none"/>
            <a:tailEnd len="sm" w="sm" type="none"/>
          </a:ln>
        </p:spPr>
      </p:pic>
      <p:sp>
        <p:nvSpPr>
          <p:cNvPr id="403" name="Google Shape;403;p49"/>
          <p:cNvSpPr txBox="1"/>
          <p:nvPr/>
        </p:nvSpPr>
        <p:spPr>
          <a:xfrm>
            <a:off x="100950" y="950600"/>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Con los datos que te brinda el hosting, vas a completar: el servidor 🖧,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  usuario 👧 y la contraseña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04" name="Google Shape;404;p49"/>
          <p:cNvSpPr txBox="1"/>
          <p:nvPr/>
        </p:nvSpPr>
        <p:spPr>
          <a:xfrm>
            <a:off x="643801" y="201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0" name="Google Shape;410;p50"/>
          <p:cNvPicPr preferRelativeResize="0"/>
          <p:nvPr/>
        </p:nvPicPr>
        <p:blipFill>
          <a:blip r:embed="rId4">
            <a:alphaModFix/>
          </a:blip>
          <a:stretch>
            <a:fillRect/>
          </a:stretch>
        </p:blipFill>
        <p:spPr>
          <a:xfrm>
            <a:off x="945125" y="1405225"/>
            <a:ext cx="5024549" cy="3254401"/>
          </a:xfrm>
          <a:prstGeom prst="rect">
            <a:avLst/>
          </a:prstGeom>
          <a:noFill/>
          <a:ln cap="flat" cmpd="sng" w="28575">
            <a:solidFill>
              <a:srgbClr val="E0FF00"/>
            </a:solidFill>
            <a:prstDash val="solid"/>
            <a:round/>
            <a:headEnd len="sm" w="sm" type="none"/>
            <a:tailEnd len="sm" w="sm" type="none"/>
          </a:ln>
        </p:spPr>
      </p:pic>
      <p:sp>
        <p:nvSpPr>
          <p:cNvPr id="411" name="Google Shape;411;p50"/>
          <p:cNvSpPr txBox="1"/>
          <p:nvPr/>
        </p:nvSpPr>
        <p:spPr>
          <a:xfrm>
            <a:off x="6107925" y="2184700"/>
            <a:ext cx="2483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Aparecerá un cartel que dice </a:t>
            </a:r>
            <a:r>
              <a:rPr b="1" lang="es" sz="1800">
                <a:latin typeface="Helvetica Neue"/>
                <a:ea typeface="Helvetica Neue"/>
                <a:cs typeface="Helvetica Neue"/>
                <a:sym typeface="Helvetica Neue"/>
              </a:rPr>
              <a:t>“certificado desconocido”</a:t>
            </a:r>
            <a:r>
              <a:rPr lang="es" sz="1800">
                <a:latin typeface="Helvetica Neue Light"/>
                <a:ea typeface="Helvetica Neue Light"/>
                <a:cs typeface="Helvetica Neue Light"/>
                <a:sym typeface="Helvetica Neue Light"/>
              </a:rPr>
              <a:t>. Haz clic en </a:t>
            </a:r>
            <a:r>
              <a:rPr b="1" lang="es" sz="1800">
                <a:latin typeface="Helvetica Neue"/>
                <a:ea typeface="Helvetica Neue"/>
                <a:cs typeface="Helvetica Neue"/>
                <a:sym typeface="Helvetica Neue"/>
              </a:rPr>
              <a:t>“aceptar”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12" name="Google Shape;412;p50"/>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8" name="Google Shape;418;p51"/>
          <p:cNvSpPr txBox="1"/>
          <p:nvPr/>
        </p:nvSpPr>
        <p:spPr>
          <a:xfrm>
            <a:off x="5660550" y="1615525"/>
            <a:ext cx="3093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Entra al directorio “</a:t>
            </a:r>
            <a:r>
              <a:rPr i="1" lang="es" sz="1800">
                <a:latin typeface="Helvetica Neue Light"/>
                <a:ea typeface="Helvetica Neue Light"/>
                <a:cs typeface="Helvetica Neue Light"/>
                <a:sym typeface="Helvetica Neue Light"/>
              </a:rPr>
              <a:t>public_html</a:t>
            </a:r>
            <a:r>
              <a:rPr lang="es" sz="1800">
                <a:latin typeface="Helvetica Neue Light"/>
                <a:ea typeface="Helvetica Neue Light"/>
                <a:cs typeface="Helvetica Neue Light"/>
                <a:sym typeface="Helvetica Neue Light"/>
              </a:rPr>
              <a:t>” a la derecha, y a la izquierda elige de tu computadora los archivos a subir (</a:t>
            </a:r>
            <a:r>
              <a:rPr b="1" lang="es" sz="1800">
                <a:latin typeface="Helvetica Neue"/>
                <a:ea typeface="Helvetica Neue"/>
                <a:cs typeface="Helvetica Neue"/>
                <a:sym typeface="Helvetica Neue"/>
              </a:rPr>
              <a:t>pueden ser varios a la vez)</a:t>
            </a:r>
            <a:r>
              <a:rPr lang="es" sz="1800">
                <a:latin typeface="Helvetica Neue Light"/>
                <a:ea typeface="Helvetica Neue Light"/>
                <a:cs typeface="Helvetica Neue Light"/>
                <a:sym typeface="Helvetica Neue Light"/>
              </a:rPr>
              <a:t>. Luego presiona el </a:t>
            </a:r>
            <a:r>
              <a:rPr i="1" lang="es" sz="1800">
                <a:latin typeface="Helvetica Neue Light"/>
                <a:ea typeface="Helvetica Neue Light"/>
                <a:cs typeface="Helvetica Neue Light"/>
                <a:sym typeface="Helvetica Neue Light"/>
              </a:rPr>
              <a:t>botón derecho</a:t>
            </a:r>
            <a:r>
              <a:rPr lang="es" sz="1800">
                <a:latin typeface="Helvetica Neue Light"/>
                <a:ea typeface="Helvetica Neue Light"/>
                <a:cs typeface="Helvetica Neue Light"/>
                <a:sym typeface="Helvetica Neue Light"/>
              </a:rPr>
              <a:t> y haz clic en “subir”</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419" name="Google Shape;419;p51"/>
          <p:cNvPicPr preferRelativeResize="0"/>
          <p:nvPr/>
        </p:nvPicPr>
        <p:blipFill>
          <a:blip r:embed="rId4">
            <a:alphaModFix/>
          </a:blip>
          <a:stretch>
            <a:fillRect/>
          </a:stretch>
        </p:blipFill>
        <p:spPr>
          <a:xfrm>
            <a:off x="726050" y="1356015"/>
            <a:ext cx="4783812" cy="3471586"/>
          </a:xfrm>
          <a:prstGeom prst="rect">
            <a:avLst/>
          </a:prstGeom>
          <a:noFill/>
          <a:ln cap="flat" cmpd="sng" w="28575">
            <a:solidFill>
              <a:srgbClr val="E0FF00"/>
            </a:solidFill>
            <a:prstDash val="solid"/>
            <a:round/>
            <a:headEnd len="sm" w="sm" type="none"/>
            <a:tailEnd len="sm" w="sm" type="none"/>
          </a:ln>
        </p:spPr>
      </p:pic>
      <p:sp>
        <p:nvSpPr>
          <p:cNvPr id="420" name="Google Shape;420;p51"/>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y configurar un hosting, así como el acceso al servidor.</a:t>
            </a:r>
            <a:endParaRPr sz="1800">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6" name="Google Shape;426;p52"/>
          <p:cNvSpPr txBox="1"/>
          <p:nvPr/>
        </p:nvSpPr>
        <p:spPr>
          <a:xfrm>
            <a:off x="811350" y="122367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a:t>
            </a:r>
            <a:r>
              <a:rPr lang="es" sz="1800">
                <a:solidFill>
                  <a:schemeClr val="dk1"/>
                </a:solidFill>
                <a:highlight>
                  <a:srgbClr val="E0FF00"/>
                </a:highlight>
                <a:latin typeface="Helvetica Neue Light"/>
                <a:ea typeface="Helvetica Neue Light"/>
                <a:cs typeface="Helvetica Neue Light"/>
                <a:sym typeface="Helvetica Neue Light"/>
              </a:rPr>
              <a:t>Listo</a:t>
            </a:r>
            <a:r>
              <a:rPr lang="es" sz="1800">
                <a:solidFill>
                  <a:schemeClr val="dk1"/>
                </a:solidFill>
                <a:latin typeface="Helvetica Neue Light"/>
                <a:ea typeface="Helvetica Neue Light"/>
                <a:cs typeface="Helvetica Neue Light"/>
                <a:sym typeface="Helvetica Neue Light"/>
              </a:rPr>
              <a:t>, ya puedes probar tu sitio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4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27" name="Google Shape;427;p52"/>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pic>
        <p:nvPicPr>
          <p:cNvPr id="428" name="Google Shape;428;p52"/>
          <p:cNvPicPr preferRelativeResize="0"/>
          <p:nvPr/>
        </p:nvPicPr>
        <p:blipFill>
          <a:blip r:embed="rId4">
            <a:alphaModFix/>
          </a:blip>
          <a:stretch>
            <a:fillRect/>
          </a:stretch>
        </p:blipFill>
        <p:spPr>
          <a:xfrm>
            <a:off x="2025438" y="1720475"/>
            <a:ext cx="5093125" cy="2939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32" name="Shape 432"/>
        <p:cNvGrpSpPr/>
        <p:nvPr/>
      </p:nvGrpSpPr>
      <p:grpSpPr>
        <a:xfrm>
          <a:off x="0" y="0"/>
          <a:ext cx="0" cy="0"/>
          <a:chOff x="0" y="0"/>
          <a:chExt cx="0" cy="0"/>
        </a:xfrm>
      </p:grpSpPr>
      <p:sp>
        <p:nvSpPr>
          <p:cNvPr id="433" name="Google Shape;433;p5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ASOCIAR HOSTING - DOMINIO</a:t>
            </a:r>
            <a:endParaRPr i="1" sz="3600">
              <a:solidFill>
                <a:srgbClr val="121212"/>
              </a:solidFill>
              <a:latin typeface="Anton"/>
              <a:ea typeface="Anton"/>
              <a:cs typeface="Anton"/>
              <a:sym typeface="Anton"/>
            </a:endParaRPr>
          </a:p>
        </p:txBody>
      </p:sp>
      <p:pic>
        <p:nvPicPr>
          <p:cNvPr id="434" name="Google Shape;434;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54"/>
          <p:cNvSpPr txBox="1"/>
          <p:nvPr/>
        </p:nvSpPr>
        <p:spPr>
          <a:xfrm>
            <a:off x="481650" y="1236650"/>
            <a:ext cx="82728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tengas tu web en el servidor, es necesario </a:t>
            </a:r>
            <a:r>
              <a:rPr b="1" lang="es" sz="1800">
                <a:solidFill>
                  <a:schemeClr val="dk1"/>
                </a:solidFill>
                <a:latin typeface="Helvetica Neue"/>
                <a:ea typeface="Helvetica Neue"/>
                <a:cs typeface="Helvetica Neue"/>
                <a:sym typeface="Helvetica Neue"/>
              </a:rPr>
              <a:t>asociar el dominio con el hosting.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Teniendo en claro lo que es un dominio en Internet, te falta el paso de relacionarlo con el servidor que has contratado, donde se encuentran los archivos que forman el sitio web. Para esto, tienes que informarle a la entidad registrante del dominio cuáles son los DNS de tu servidor.</a:t>
            </a:r>
            <a:endParaRPr sz="1800">
              <a:solidFill>
                <a:schemeClr val="dk1"/>
              </a:solidFill>
              <a:latin typeface="Helvetica Neue Light"/>
              <a:ea typeface="Helvetica Neue Light"/>
              <a:cs typeface="Helvetica Neue Light"/>
              <a:sym typeface="Helvetica Neue Light"/>
            </a:endParaRPr>
          </a:p>
        </p:txBody>
      </p:sp>
      <p:sp>
        <p:nvSpPr>
          <p:cNvPr id="441" name="Google Shape;441;p54"/>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55"/>
          <p:cNvSpPr txBox="1"/>
          <p:nvPr/>
        </p:nvSpPr>
        <p:spPr>
          <a:xfrm>
            <a:off x="808150" y="1359125"/>
            <a:ext cx="7611300" cy="2988300"/>
          </a:xfrm>
          <a:prstGeom prst="rect">
            <a:avLst/>
          </a:prstGeom>
          <a:solidFill>
            <a:srgbClr val="A6FFCA"/>
          </a:solid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principal tarea de un </a:t>
            </a:r>
            <a:r>
              <a:rPr b="1" lang="es" sz="1800">
                <a:solidFill>
                  <a:schemeClr val="dk1"/>
                </a:solidFill>
                <a:latin typeface="Helvetica Neue"/>
                <a:ea typeface="Helvetica Neue"/>
                <a:cs typeface="Helvetica Neue"/>
                <a:sym typeface="Helvetica Neue"/>
              </a:rPr>
              <a:t>servidor DNS</a:t>
            </a:r>
            <a:r>
              <a:rPr lang="es" sz="1800">
                <a:solidFill>
                  <a:schemeClr val="dk1"/>
                </a:solidFill>
                <a:latin typeface="Helvetica Neue Light"/>
                <a:ea typeface="Helvetica Neue Light"/>
                <a:cs typeface="Helvetica Neue Light"/>
                <a:sym typeface="Helvetica Neue Light"/>
              </a:rPr>
              <a:t> es </a:t>
            </a:r>
            <a:r>
              <a:rPr b="1" lang="es" sz="1800">
                <a:solidFill>
                  <a:schemeClr val="dk1"/>
                </a:solidFill>
                <a:latin typeface="Helvetica Neue"/>
                <a:ea typeface="Helvetica Neue"/>
                <a:cs typeface="Helvetica Neue"/>
                <a:sym typeface="Helvetica Neue"/>
              </a:rPr>
              <a:t>traducir el nombre del dominio (www.coderhouse.com) en una dirección IP</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Las </a:t>
            </a:r>
            <a:r>
              <a:rPr b="1" lang="es" sz="1800">
                <a:solidFill>
                  <a:schemeClr val="dk1"/>
                </a:solidFill>
                <a:latin typeface="Helvetica Neue"/>
                <a:ea typeface="Helvetica Neue"/>
                <a:cs typeface="Helvetica Neue"/>
                <a:sym typeface="Helvetica Neue"/>
              </a:rPr>
              <a:t>direcciones IP (Internet Protocol)</a:t>
            </a:r>
            <a:r>
              <a:rPr lang="es" sz="1800">
                <a:solidFill>
                  <a:schemeClr val="dk1"/>
                </a:solidFill>
                <a:latin typeface="Helvetica Neue Light"/>
                <a:ea typeface="Helvetica Neue Light"/>
                <a:cs typeface="Helvetica Neue Light"/>
                <a:sym typeface="Helvetica Neue Light"/>
              </a:rPr>
              <a:t> constan de un número único e irrepetible con el cual se identifica una computadora conectada a una red que corre el protocolo IP. Esta computadora es la te nos brinda el servidor para alojar nuestro sitio.</a:t>
            </a:r>
            <a:endParaRPr sz="1800">
              <a:solidFill>
                <a:schemeClr val="dk1"/>
              </a:solidFill>
              <a:latin typeface="Helvetica Neue Light"/>
              <a:ea typeface="Helvetica Neue Light"/>
              <a:cs typeface="Helvetica Neue Light"/>
              <a:sym typeface="Helvetica Neue Light"/>
            </a:endParaRPr>
          </a:p>
        </p:txBody>
      </p:sp>
      <p:sp>
        <p:nvSpPr>
          <p:cNvPr id="448" name="Google Shape;448;p55"/>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56"/>
          <p:cNvSpPr txBox="1"/>
          <p:nvPr/>
        </p:nvSpPr>
        <p:spPr>
          <a:xfrm>
            <a:off x="405375" y="1426700"/>
            <a:ext cx="8385900" cy="349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a:t>
            </a:r>
            <a:r>
              <a:rPr b="1" lang="es" sz="1800">
                <a:solidFill>
                  <a:schemeClr val="dk1"/>
                </a:solidFill>
                <a:latin typeface="Helvetica Neue"/>
                <a:ea typeface="Helvetica Neue"/>
                <a:cs typeface="Helvetica Neue"/>
                <a:sym typeface="Helvetica Neue"/>
              </a:rPr>
              <a:t>asignar los DNS</a:t>
            </a:r>
            <a:r>
              <a:rPr lang="es" sz="1800">
                <a:solidFill>
                  <a:schemeClr val="dk1"/>
                </a:solidFill>
                <a:latin typeface="Helvetica Neue Light"/>
                <a:ea typeface="Helvetica Neue Light"/>
                <a:cs typeface="Helvetica Neue Light"/>
                <a:sym typeface="Helvetica Neue Light"/>
              </a:rPr>
              <a:t> al dominio debes acceder al </a:t>
            </a:r>
            <a:r>
              <a:rPr b="1" lang="es" sz="1800">
                <a:solidFill>
                  <a:schemeClr val="dk1"/>
                </a:solidFill>
                <a:latin typeface="Helvetica Neue"/>
                <a:ea typeface="Helvetica Neue"/>
                <a:cs typeface="Helvetica Neue"/>
                <a:sym typeface="Helvetica Neue"/>
              </a:rPr>
              <a:t>panel de la cuenta</a:t>
            </a:r>
            <a:r>
              <a:rPr lang="es" sz="1800">
                <a:solidFill>
                  <a:schemeClr val="dk1"/>
                </a:solidFill>
                <a:latin typeface="Helvetica Neue Light"/>
                <a:ea typeface="Helvetica Neue Light"/>
                <a:cs typeface="Helvetica Neue Light"/>
                <a:sym typeface="Helvetica Neue Light"/>
              </a:rPr>
              <a:t> que has creado en la entidad registrante de dominios, buscar la opción de “Delegación de dominio”, o “DNS” (su nombre puede variar), y asignar 2 o 3 de los DNS que figuren en el email que te envió el servidor tras haber contratado el servicio de hosting.</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Por lo general, una dirección DNS suele ser como en el siguiente ejemplo: </a:t>
            </a:r>
            <a:r>
              <a:rPr lang="es" sz="1800">
                <a:solidFill>
                  <a:schemeClr val="dk1"/>
                </a:solidFill>
                <a:highlight>
                  <a:srgbClr val="E0FF00"/>
                </a:highlight>
                <a:latin typeface="Helvetica Neue Light"/>
                <a:ea typeface="Helvetica Neue Light"/>
                <a:cs typeface="Helvetica Neue Light"/>
                <a:sym typeface="Helvetica Neue Light"/>
              </a:rPr>
              <a:t>ns1.panelboxmanager.com, ns2.panelboxmanager.com, ns3.panelboxmanager.com.</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455" name="Google Shape;455;p56"/>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4" name="Shape 464"/>
        <p:cNvGrpSpPr/>
        <p:nvPr/>
      </p:nvGrpSpPr>
      <p:grpSpPr>
        <a:xfrm>
          <a:off x="0" y="0"/>
          <a:ext cx="0" cy="0"/>
          <a:chOff x="0" y="0"/>
          <a:chExt cx="0" cy="0"/>
        </a:xfrm>
      </p:grpSpPr>
      <p:pic>
        <p:nvPicPr>
          <p:cNvPr id="465" name="Google Shape;465;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6" name="Google Shape;466;p5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67" name="Google Shape;467;p5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 EN LOS BREAKOUT ROOMS!</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3" name="Google Shape;473;p59"/>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TERCERA </a:t>
            </a:r>
            <a:r>
              <a:rPr b="0" i="1" lang="es"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474" name="Google Shape;474;p59"/>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El proyecto completo deberá visiblilzarse de manera correcta en dispositivos mobile y desktop. El mismo deberá estar configurado y con código SASS aplicado. Además deberán mostrar uso de la correcta aplicación del SEO. La entrega deberá estar subida al servidor</a:t>
            </a:r>
            <a:endParaRPr sz="1800">
              <a:latin typeface="Helvetica Neue Light"/>
              <a:ea typeface="Helvetica Neue Light"/>
              <a:cs typeface="Helvetica Neue Light"/>
              <a:sym typeface="Helvetica Neue Light"/>
            </a:endParaRPr>
          </a:p>
        </p:txBody>
      </p:sp>
      <p:pic>
        <p:nvPicPr>
          <p:cNvPr id="475" name="Google Shape;475;p59"/>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1" name="Google Shape;481;p60"/>
          <p:cNvGraphicFramePr/>
          <p:nvPr/>
        </p:nvGraphicFramePr>
        <p:xfrm>
          <a:off x="153250" y="30813"/>
          <a:ext cx="3000000" cy="3000000"/>
        </p:xfrm>
        <a:graphic>
          <a:graphicData uri="http://schemas.openxmlformats.org/drawingml/2006/table">
            <a:tbl>
              <a:tblPr>
                <a:noFill/>
                <a:tableStyleId>{B10CAAF1-48B3-4741-BD88-DE8CC021FB1D}</a:tableStyleId>
              </a:tblPr>
              <a:tblGrid>
                <a:gridCol w="2945825"/>
                <a:gridCol w="3822275"/>
                <a:gridCol w="2069375"/>
              </a:tblGrid>
              <a:tr h="572650">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TERCERA </a:t>
                      </a:r>
                      <a:r>
                        <a:rPr i="1" lang="es"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67875">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Formato: </a:t>
                      </a:r>
                      <a:r>
                        <a:rPr lang="es" sz="1300">
                          <a:solidFill>
                            <a:schemeClr val="dk1"/>
                          </a:solidFill>
                          <a:latin typeface="Helvetica Neue Light"/>
                          <a:ea typeface="Helvetica Neue Light"/>
                          <a:cs typeface="Helvetica Neue Light"/>
                          <a:sym typeface="Helvetica Neue Light"/>
                        </a:rPr>
                        <a:t>archivos .json en carpeta comprimida + link al repositorio en Github.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300">
                          <a:solidFill>
                            <a:schemeClr val="dk1"/>
                          </a:solidFill>
                          <a:latin typeface="Helvetica Neue Light"/>
                          <a:ea typeface="Helvetica Neue Light"/>
                          <a:cs typeface="Helvetica Neue Light"/>
                          <a:sym typeface="Helvetica Neue Light"/>
                        </a:rPr>
                        <a:t> Incluir apellido en el nombre del archivo (ej. </a:t>
                      </a:r>
                      <a:r>
                        <a:rPr lang="es" sz="1300">
                          <a:solidFill>
                            <a:schemeClr val="dk1"/>
                          </a:solidFill>
                          <a:highlight>
                            <a:srgbClr val="A6FFCA"/>
                          </a:highlight>
                          <a:latin typeface="Helvetica Neue Light"/>
                          <a:ea typeface="Helvetica Neue Light"/>
                          <a:cs typeface="Helvetica Neue Light"/>
                          <a:sym typeface="Helvetica Neue Light"/>
                        </a:rPr>
                        <a:t>“Nombre Proyecto - Apellido”)</a:t>
                      </a:r>
                      <a:r>
                        <a:rPr lang="es"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Sugerencia: </a:t>
                      </a:r>
                      <a:r>
                        <a:rPr lang="es" sz="1300" u="none" cap="none" strike="noStrike">
                          <a:solidFill>
                            <a:schemeClr val="dk1"/>
                          </a:solidFill>
                          <a:latin typeface="Helvetica Neue Light"/>
                          <a:ea typeface="Helvetica Neue Light"/>
                          <a:cs typeface="Helvetica Neue Light"/>
                          <a:sym typeface="Helvetica Neue Light"/>
                        </a:rPr>
                        <a:t>activar comentarios en el archivo.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2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96850">
                <a:tc gridSpan="3">
                  <a:txBody>
                    <a:bodyPr/>
                    <a:lstStyle/>
                    <a:p>
                      <a:pPr indent="0" lvl="0" marL="0" marR="0" rtl="0" algn="l">
                        <a:lnSpc>
                          <a:spcPct val="100000"/>
                        </a:lnSpc>
                        <a:spcBef>
                          <a:spcPts val="0"/>
                        </a:spcBef>
                        <a:spcAft>
                          <a:spcPts val="0"/>
                        </a:spcAft>
                        <a:buClr>
                          <a:srgbClr val="000000"/>
                        </a:buClr>
                        <a:buSzPts val="1600"/>
                        <a:buFont typeface="Arial"/>
                        <a:buNone/>
                      </a:pPr>
                      <a:r>
                        <a:rPr b="1" lang="es">
                          <a:solidFill>
                            <a:schemeClr val="dk1"/>
                          </a:solidFill>
                          <a:latin typeface="Helvetica Neue"/>
                          <a:ea typeface="Helvetica Neue"/>
                          <a:cs typeface="Helvetica Neue"/>
                          <a:sym typeface="Helvetica Neue"/>
                        </a:rPr>
                        <a:t>Estructura final de la web</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g</a:t>
                      </a:r>
                      <a:r>
                        <a:rPr b="1" lang="es" u="none" cap="none" strike="noStrike">
                          <a:solidFill>
                            <a:schemeClr val="dk1"/>
                          </a:solidFill>
                          <a:latin typeface="Helvetica Neue"/>
                          <a:ea typeface="Helvetica Neue"/>
                          <a:cs typeface="Helvetica Neue"/>
                          <a:sym typeface="Helvetica Neue"/>
                        </a:rPr>
                        <a:t>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Estructura prolija y limpia:</a:t>
                      </a:r>
                      <a:r>
                        <a:rPr lang="es">
                          <a:solidFill>
                            <a:schemeClr val="dk1"/>
                          </a:solidFill>
                          <a:latin typeface="Helvetica Neue Light"/>
                          <a:ea typeface="Helvetica Neue Light"/>
                          <a:cs typeface="Helvetica Neue Light"/>
                          <a:sym typeface="Helvetica Neue Light"/>
                        </a:rPr>
                        <a:t> Realizar una estructura del HTML con buena indentación, espacios prolijos, y comentarios siendo usados para comentar secciones y no para ocultar código.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e</a:t>
                      </a:r>
                      <a:r>
                        <a:rPr b="1" lang="es" u="none" cap="none" strike="noStrike">
                          <a:solidFill>
                            <a:schemeClr val="dk1"/>
                          </a:solidFill>
                          <a:latin typeface="Helvetica Neue"/>
                          <a:ea typeface="Helvetica Neue"/>
                          <a:cs typeface="Helvetica Neue"/>
                          <a:sym typeface="Helvetica Neue"/>
                        </a:rPr>
                        <a:t>specíficos: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Maqueta de la web en base al framework elegido:</a:t>
                      </a:r>
                      <a:r>
                        <a:rPr lang="es">
                          <a:solidFill>
                            <a:schemeClr val="dk1"/>
                          </a:solidFill>
                          <a:latin typeface="Helvetica Neue Light"/>
                          <a:ea typeface="Helvetica Neue Light"/>
                          <a:cs typeface="Helvetica Neue Light"/>
                          <a:sym typeface="Helvetica Neue Light"/>
                        </a:rPr>
                        <a:t> Agregar elementos HTML según necesidades de armar contenedores o elementos web determinados, a través del código del framework elegido y la documentación del mismo.</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Se debe entregar: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Maquetado de la web: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Páginas: todas las páginas tienen el contenido estructurado y el estilo linkeado. También tiene que tener agregadas las diferentes librerías de Javascript y CSS pertinentes al framework.</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82" name="Google Shape;482;p60"/>
          <p:cNvPicPr preferRelativeResize="0"/>
          <p:nvPr/>
        </p:nvPicPr>
        <p:blipFill rotWithShape="1">
          <a:blip r:embed="rId4">
            <a:alphaModFix/>
          </a:blip>
          <a:srcRect b="0" l="0" r="0" t="0"/>
          <a:stretch/>
        </p:blipFill>
        <p:spPr>
          <a:xfrm>
            <a:off x="7173075" y="748350"/>
            <a:ext cx="1634174" cy="639850"/>
          </a:xfrm>
          <a:prstGeom prst="rect">
            <a:avLst/>
          </a:prstGeom>
          <a:noFill/>
          <a:ln>
            <a:noFill/>
          </a:ln>
        </p:spPr>
      </p:pic>
      <p:sp>
        <p:nvSpPr>
          <p:cNvPr id="483" name="Google Shape;483;p60"/>
          <p:cNvSpPr/>
          <p:nvPr/>
        </p:nvSpPr>
        <p:spPr>
          <a:xfrm>
            <a:off x="8511150" y="7994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s" sz="1100">
                <a:solidFill>
                  <a:srgbClr val="FFFFFF"/>
                </a:solidFill>
                <a:latin typeface="Helvetica Neue"/>
                <a:ea typeface="Helvetica Neue"/>
                <a:cs typeface="Helvetica Neue"/>
                <a:sym typeface="Helvetica Neue"/>
              </a:rPr>
              <a:t>3</a:t>
            </a:r>
            <a:endParaRPr b="1" i="0" sz="11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aphicFrame>
        <p:nvGraphicFramePr>
          <p:cNvPr id="488" name="Google Shape;488;p61"/>
          <p:cNvGraphicFramePr/>
          <p:nvPr/>
        </p:nvGraphicFramePr>
        <p:xfrm>
          <a:off x="154125" y="76200"/>
          <a:ext cx="3000000" cy="3000000"/>
        </p:xfrm>
        <a:graphic>
          <a:graphicData uri="http://schemas.openxmlformats.org/drawingml/2006/table">
            <a:tbl>
              <a:tblPr>
                <a:noFill/>
                <a:tableStyleId>{CD85F5C8-0F41-4F1D-91FA-EB937219B383}</a:tableStyleId>
              </a:tblPr>
              <a:tblGrid>
                <a:gridCol w="2945825"/>
                <a:gridCol w="3822275"/>
                <a:gridCol w="2069375"/>
              </a:tblGrid>
              <a:tr h="6853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CSS, Archivos SASS o SCSS (en Github).</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Crear archivos de SCSS o SASS para darle estilo a la web.</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Trasladar los estilos creados en CSS a SCSS, haciendo uso correcto del nesting, los mixins, las variables y los operadores de lenguaje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Formar un archivo de SCSS con una sintaxis correcta, dónde el código no tenga errores ya sea de CSS cómo de compilación.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SASS para personalizar el framework que estás usando.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Estilo avanzado: el estilo del sitio web está por completo desde el SCSS, estructurando las paletas y valores más importantes del estilo.</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89" name="Google Shape;489;p61"/>
          <p:cNvGrpSpPr/>
          <p:nvPr/>
        </p:nvGrpSpPr>
        <p:grpSpPr>
          <a:xfrm>
            <a:off x="7238163" y="131812"/>
            <a:ext cx="1454415" cy="629697"/>
            <a:chOff x="7120275" y="764100"/>
            <a:chExt cx="1634174" cy="707525"/>
          </a:xfrm>
        </p:grpSpPr>
        <p:pic>
          <p:nvPicPr>
            <p:cNvPr id="490" name="Google Shape;490;p61"/>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91" name="Google Shape;491;p61"/>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492" name="Google Shape;492;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93" name="Google Shape;493;p61"/>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Servidor</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Es el ordenador que pone recursos a disposición a través de una red, o al programa que funciona en dicho ordenador.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En consecuencia, aparecen dos definiciones de servidor: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hardware:</a:t>
            </a:r>
            <a:r>
              <a:rPr lang="es">
                <a:solidFill>
                  <a:schemeClr val="dk1"/>
                </a:solidFill>
                <a:latin typeface="Helvetica Neue Light"/>
                <a:ea typeface="Helvetica Neue Light"/>
                <a:cs typeface="Helvetica Neue Light"/>
                <a:sym typeface="Helvetica Neue Light"/>
              </a:rPr>
              <a:t> máquina física integrada en una red informática en la que funcionan uno o varios servidores basados en software. </a:t>
            </a:r>
            <a:endParaRPr sz="800">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software:</a:t>
            </a:r>
            <a:r>
              <a:rPr lang="es">
                <a:solidFill>
                  <a:schemeClr val="dk1"/>
                </a:solidFill>
                <a:latin typeface="Helvetica Neue Light"/>
                <a:ea typeface="Helvetica Neue Light"/>
                <a:cs typeface="Helvetica Neue Light"/>
                <a:sym typeface="Helvetica Neue Light"/>
              </a:rPr>
              <a:t> programa que ofrece un servicio especial que otros programas pueden usar a nivel local o a través de una red. </a:t>
            </a:r>
            <a:endParaRPr sz="8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15</a:t>
            </a:r>
            <a:endParaRPr i="1" sz="2000">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816925" y="1390175"/>
            <a:ext cx="37557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SEO</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“Search Engine Optimization”, es decir, Optimización de Motores de Búsqueda. El objetivo general del SEO es mejorar la posición de un sitio web, en los motores de búsqueda.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aphicFrame>
        <p:nvGraphicFramePr>
          <p:cNvPr id="498" name="Google Shape;498;p62"/>
          <p:cNvGraphicFramePr/>
          <p:nvPr/>
        </p:nvGraphicFramePr>
        <p:xfrm>
          <a:off x="154125" y="76200"/>
          <a:ext cx="3000000" cy="3000000"/>
        </p:xfrm>
        <a:graphic>
          <a:graphicData uri="http://schemas.openxmlformats.org/drawingml/2006/table">
            <a:tbl>
              <a:tblPr>
                <a:noFill/>
                <a:tableStyleId>{CD85F5C8-0F41-4F1D-91FA-EB937219B383}</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package.json y package-lock.json (en carpeta comprimida).</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Inicializar npm en el proyecto y configurar el package con los datos pertinentes al mismo.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Instalar y agregar las dependencias nodemon y node-sass al proyecto, además de los scripts necesarios para la compilación de archivos de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En caso de utilizar otro módulo de npm, agregarlo como dependencia al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Metadatos del proyecto: archivo package.json con información relevante del proyecto como el nombre y una mínima descripción.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Scripts de npm: para poder generar los archivos de CSS que va a necesitar luego el sitio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Dependencias del proyecto: además de nodemon y node-sass, que deben estar detalladas en el package.json como dependencias, también debe estar cualquier librería o módulo que agregues, como puede ser el caso de un framework CSS.</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99" name="Google Shape;499;p62"/>
          <p:cNvGrpSpPr/>
          <p:nvPr/>
        </p:nvGrpSpPr>
        <p:grpSpPr>
          <a:xfrm>
            <a:off x="7238163" y="76212"/>
            <a:ext cx="1454415" cy="629697"/>
            <a:chOff x="7120275" y="764100"/>
            <a:chExt cx="1634174" cy="707525"/>
          </a:xfrm>
        </p:grpSpPr>
        <p:pic>
          <p:nvPicPr>
            <p:cNvPr id="500" name="Google Shape;500;p62"/>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01" name="Google Shape;501;p62"/>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02" name="Google Shape;502;p6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03" name="Google Shape;503;p62"/>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aphicFrame>
        <p:nvGraphicFramePr>
          <p:cNvPr id="508" name="Google Shape;508;p63"/>
          <p:cNvGraphicFramePr/>
          <p:nvPr/>
        </p:nvGraphicFramePr>
        <p:xfrm>
          <a:off x="154125" y="76200"/>
          <a:ext cx="3000000" cy="3000000"/>
        </p:xfrm>
        <a:graphic>
          <a:graphicData uri="http://schemas.openxmlformats.org/drawingml/2006/table">
            <a:tbl>
              <a:tblPr>
                <a:noFill/>
                <a:tableStyleId>{CD85F5C8-0F41-4F1D-91FA-EB937219B383}</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link al repositorio en Github donde está hosteado el proyecto.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git de forma correcta para versionar el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Hacer uso de Github para brindar acceso al proyecto versionado.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Enviar al repositorio todos los archivos necesarios para visualizar correctamente la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Utilizar .gitignore para evitar enviar archivos irrelevantes para la presentación como node_modules.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 el repositorio se muestran los commit realizados para actualizar/versionar el código.</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09" name="Google Shape;509;p63"/>
          <p:cNvGrpSpPr/>
          <p:nvPr/>
        </p:nvGrpSpPr>
        <p:grpSpPr>
          <a:xfrm>
            <a:off x="7238163" y="76212"/>
            <a:ext cx="1454415" cy="629697"/>
            <a:chOff x="7120275" y="764100"/>
            <a:chExt cx="1634174" cy="707525"/>
          </a:xfrm>
        </p:grpSpPr>
        <p:pic>
          <p:nvPicPr>
            <p:cNvPr id="510" name="Google Shape;510;p63"/>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11" name="Google Shape;511;p63"/>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12" name="Google Shape;512;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13" name="Google Shape;513;p63"/>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19" name="Google Shape;519;p6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3" name="Shape 523"/>
        <p:cNvGrpSpPr/>
        <p:nvPr/>
      </p:nvGrpSpPr>
      <p:grpSpPr>
        <a:xfrm>
          <a:off x="0" y="0"/>
          <a:ext cx="0" cy="0"/>
          <a:chOff x="0" y="0"/>
          <a:chExt cx="0" cy="0"/>
        </a:xfrm>
      </p:grpSpPr>
      <p:sp>
        <p:nvSpPr>
          <p:cNvPr id="524" name="Google Shape;524;p6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25" name="Google Shape;525;p6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26" name="Google Shape;526;p6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Cliente FTP, SFTP</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Cyberduck</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Cliente FTP, SFTP</a:t>
            </a:r>
            <a:r>
              <a:rPr b="1" i="1" lang="es" sz="1800">
                <a:solidFill>
                  <a:schemeClr val="dk1"/>
                </a:solidFill>
                <a:latin typeface="Helvetica Neue"/>
                <a:ea typeface="Helvetica Neue"/>
                <a:cs typeface="Helvetica Neue"/>
                <a:sym typeface="Helvetica Neue"/>
              </a:rPr>
              <a:t> </a:t>
            </a:r>
            <a:r>
              <a:rPr i="1" lang="es" sz="1800">
                <a:solidFill>
                  <a:schemeClr val="dk1"/>
                </a:solidFill>
                <a:latin typeface="Helvetica Neue"/>
                <a:ea typeface="Helvetica Neue"/>
                <a:cs typeface="Helvetica Neue"/>
                <a:sym typeface="Helvetica Neue"/>
              </a:rPr>
              <a:t>|</a:t>
            </a:r>
            <a:r>
              <a:rPr b="1" i="1" lang="es" sz="1800">
                <a:solidFill>
                  <a:schemeClr val="dk1"/>
                </a:solidFill>
                <a:latin typeface="Helvetica Neue"/>
                <a:ea typeface="Helvetica Neue"/>
                <a:cs typeface="Helvetica Neue"/>
                <a:sym typeface="Helvetica Neue"/>
              </a:rPr>
              <a:t> WinSCP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Hosting para sitios web estáticos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Netlify</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s"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Hosting para sitios web estáticos</a:t>
            </a:r>
            <a:r>
              <a:rPr b="1" i="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b="1" i="1" lang="es" sz="1800">
                <a:solidFill>
                  <a:schemeClr val="dk1"/>
                </a:solidFill>
                <a:latin typeface="Helvetica Neue"/>
                <a:ea typeface="Helvetica Neue"/>
                <a:cs typeface="Helvetica Neue"/>
                <a:sym typeface="Helvetica Neue"/>
              </a:rPr>
              <a:t>Vercel</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32" name="Google Shape;532;p66"/>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533" name="Google Shape;533;p66"/>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534" name="Google Shape;534;p66"/>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66"/>
          <p:cNvPicPr preferRelativeResize="0"/>
          <p:nvPr/>
        </p:nvPicPr>
        <p:blipFill rotWithShape="1">
          <a:blip r:embed="rId9">
            <a:alphaModFix/>
          </a:blip>
          <a:srcRect b="0" l="0" r="0" t="0"/>
          <a:stretch/>
        </p:blipFill>
        <p:spPr>
          <a:xfrm>
            <a:off x="1831534" y="1997140"/>
            <a:ext cx="545131" cy="545131"/>
          </a:xfrm>
          <a:prstGeom prst="rect">
            <a:avLst/>
          </a:prstGeom>
          <a:noFill/>
          <a:ln>
            <a:noFill/>
          </a:ln>
        </p:spPr>
      </p:pic>
      <p:sp>
        <p:nvSpPr>
          <p:cNvPr id="536" name="Google Shape;536;p66"/>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6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42" name="Google Shape;542;p67"/>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Configuración de un hosting y acceso al servidor.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48" name="Google Shape;548;p6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0" name="Shape 90"/>
        <p:cNvGrpSpPr/>
        <p:nvPr/>
      </p:nvGrpSpPr>
      <p:grpSpPr>
        <a:xfrm>
          <a:off x="0" y="0"/>
          <a:ext cx="0" cy="0"/>
          <a:chOff x="0" y="0"/>
          <a:chExt cx="0" cy="0"/>
        </a:xfrm>
      </p:grpSpPr>
      <p:sp>
        <p:nvSpPr>
          <p:cNvPr id="91" name="Google Shape;91;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92" name="Google Shape;92;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sp>
        <p:nvSpPr>
          <p:cNvPr id="97" name="Google Shape;97;p19"/>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16</a:t>
            </a:r>
            <a:endParaRPr i="1" sz="2000">
              <a:latin typeface="Anton"/>
              <a:ea typeface="Anton"/>
              <a:cs typeface="Anton"/>
              <a:sym typeface="Anton"/>
            </a:endParaRPr>
          </a:p>
        </p:txBody>
      </p:sp>
      <p:pic>
        <p:nvPicPr>
          <p:cNvPr id="98" name="Google Shape;98;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 name="Google Shape;99;p1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00" name="Google Shape;100;p19"/>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Dominio</a:t>
            </a:r>
            <a:endParaRPr sz="1100">
              <a:solidFill>
                <a:srgbClr val="FFFFFF"/>
              </a:solidFill>
              <a:latin typeface="Helvetica Neue"/>
              <a:ea typeface="Helvetica Neue"/>
              <a:cs typeface="Helvetica Neue"/>
              <a:sym typeface="Helvetica Neue"/>
            </a:endParaRPr>
          </a:p>
        </p:txBody>
      </p:sp>
      <p:sp>
        <p:nvSpPr>
          <p:cNvPr id="101" name="Google Shape;101;p19"/>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Dominio ≠ Hosting</a:t>
            </a:r>
            <a:endParaRPr b="0" i="0" sz="1100" u="none" cap="none" strike="noStrike">
              <a:solidFill>
                <a:srgbClr val="222222"/>
              </a:solidFill>
              <a:latin typeface="Helvetica Neue"/>
              <a:ea typeface="Helvetica Neue"/>
              <a:cs typeface="Helvetica Neue"/>
              <a:sym typeface="Helvetica Neue"/>
            </a:endParaRPr>
          </a:p>
        </p:txBody>
      </p:sp>
      <p:cxnSp>
        <p:nvCxnSpPr>
          <p:cNvPr id="102" name="Google Shape;102;p19"/>
          <p:cNvCxnSpPr>
            <a:endCxn id="101"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03" name="Google Shape;103;p19"/>
          <p:cNvCxnSpPr>
            <a:endCxn id="104"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4" name="Google Shape;104;p19"/>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Introducción</a:t>
            </a:r>
            <a:endParaRPr b="0" i="0" sz="1100" u="none" cap="none" strike="noStrike">
              <a:solidFill>
                <a:srgbClr val="222222"/>
              </a:solidFill>
              <a:latin typeface="Helvetica Neue"/>
              <a:ea typeface="Helvetica Neue"/>
              <a:cs typeface="Helvetica Neue"/>
              <a:sym typeface="Helvetica Neue"/>
            </a:endParaRPr>
          </a:p>
        </p:txBody>
      </p:sp>
      <p:cxnSp>
        <p:nvCxnSpPr>
          <p:cNvPr id="105" name="Google Shape;105;p19"/>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06" name="Google Shape;106;p19"/>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Esqueleto</a:t>
            </a:r>
            <a:endParaRPr b="0" i="0" sz="1100" u="none" cap="none" strike="noStrike">
              <a:solidFill>
                <a:srgbClr val="222222"/>
              </a:solidFill>
              <a:latin typeface="Helvetica Neue"/>
              <a:ea typeface="Helvetica Neue"/>
              <a:cs typeface="Helvetica Neue"/>
              <a:sym typeface="Helvetica Neue"/>
            </a:endParaRPr>
          </a:p>
        </p:txBody>
      </p:sp>
      <p:cxnSp>
        <p:nvCxnSpPr>
          <p:cNvPr id="107" name="Google Shape;107;p19"/>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8" name="Google Shape;108;p19"/>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sp>
        <p:nvSpPr>
          <p:cNvPr id="109" name="Google Shape;109;p19"/>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Hosting</a:t>
            </a:r>
            <a:endParaRPr b="0" i="0" sz="1100" u="none" cap="none" strike="noStrike">
              <a:solidFill>
                <a:srgbClr val="FFFFFF"/>
              </a:solidFill>
              <a:latin typeface="Helvetica Neue"/>
              <a:ea typeface="Helvetica Neue"/>
              <a:cs typeface="Helvetica Neue"/>
              <a:sym typeface="Helvetica Neue"/>
            </a:endParaRPr>
          </a:p>
        </p:txBody>
      </p:sp>
      <p:cxnSp>
        <p:nvCxnSpPr>
          <p:cNvPr id="110" name="Google Shape;110;p19"/>
          <p:cNvCxnSpPr>
            <a:endCxn id="109" idx="0"/>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11" name="Google Shape;111;p19"/>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Planes</a:t>
            </a:r>
            <a:endParaRPr b="0" i="0" sz="1100" u="none" cap="none" strike="noStrike">
              <a:solidFill>
                <a:srgbClr val="222222"/>
              </a:solidFill>
              <a:latin typeface="Helvetica Neue"/>
              <a:ea typeface="Helvetica Neue"/>
              <a:cs typeface="Helvetica Neue"/>
              <a:sym typeface="Helvetica Neue"/>
            </a:endParaRPr>
          </a:p>
        </p:txBody>
      </p:sp>
      <p:cxnSp>
        <p:nvCxnSpPr>
          <p:cNvPr id="112" name="Google Shape;112;p19"/>
          <p:cNvCxnSpPr>
            <a:endCxn id="111"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3" name="Google Shape;113;p19"/>
          <p:cNvCxnSpPr>
            <a:endCxn id="114"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19"/>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19"/>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19"/>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Configuraciones</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19"/>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8" name="Google Shape;118;p19"/>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Asociar hosting-dominio</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0"/>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5" name="Google Shape;125;p2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 name="Google Shape;126;p2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27" name="Google Shape;127;p2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28" name="Google Shape;128;p2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29" name="Google Shape;129;p2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0" name="Google Shape;130;p2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1" name="Google Shape;131;p20"/>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6" name="Google Shape;136;p2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37" name="Google Shape;137;p2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140" name="Google Shape;140;p2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45" name="Google Shape;145;p2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46" name="Google Shape;146;p20"/>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47" name="Google Shape;147;p2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48" name="Google Shape;148;p20"/>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49" name="Google Shape;149;p20"/>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50" name="Google Shape;150;p20"/>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151" name="Google Shape;151;p20"/>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2" name="Google Shape;152;p20"/>
          <p:cNvSpPr txBox="1"/>
          <p:nvPr/>
        </p:nvSpPr>
        <p:spPr>
          <a:xfrm>
            <a:off x="17941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SASS II + SEO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3" name="Google Shape;153;p20"/>
          <p:cNvPicPr preferRelativeResize="0"/>
          <p:nvPr/>
        </p:nvPicPr>
        <p:blipFill rotWithShape="1">
          <a:blip r:embed="rId6">
            <a:alphaModFix/>
          </a:blip>
          <a:srcRect b="0" l="0" r="0" t="0"/>
          <a:stretch/>
        </p:blipFill>
        <p:spPr>
          <a:xfrm>
            <a:off x="1487038" y="3023888"/>
            <a:ext cx="307150" cy="307150"/>
          </a:xfrm>
          <a:prstGeom prst="rect">
            <a:avLst/>
          </a:prstGeom>
          <a:noFill/>
          <a:ln>
            <a:noFill/>
          </a:ln>
        </p:spPr>
      </p:pic>
      <p:sp>
        <p:nvSpPr>
          <p:cNvPr id="154" name="Google Shape;154;p20"/>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5" name="Google Shape;155;p20"/>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6" name="Google Shape;156;p20"/>
          <p:cNvPicPr preferRelativeResize="0"/>
          <p:nvPr/>
        </p:nvPicPr>
        <p:blipFill rotWithShape="1">
          <a:blip r:embed="rId7">
            <a:alphaModFix/>
          </a:blip>
          <a:srcRect b="0" l="0" r="0" t="0"/>
          <a:stretch/>
        </p:blipFill>
        <p:spPr>
          <a:xfrm>
            <a:off x="3780700" y="2995399"/>
            <a:ext cx="306000" cy="306000"/>
          </a:xfrm>
          <a:prstGeom prst="rect">
            <a:avLst/>
          </a:prstGeom>
          <a:noFill/>
          <a:ln>
            <a:noFill/>
          </a:ln>
        </p:spPr>
      </p:pic>
      <p:sp>
        <p:nvSpPr>
          <p:cNvPr id="157" name="Google Shape;157;p20"/>
          <p:cNvSpPr txBox="1"/>
          <p:nvPr/>
        </p:nvSpPr>
        <p:spPr>
          <a:xfrm>
            <a:off x="41043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58" name="Google Shape;158;p20"/>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0"/>
          <p:cNvPicPr preferRelativeResize="0"/>
          <p:nvPr/>
        </p:nvPicPr>
        <p:blipFill rotWithShape="1">
          <a:blip r:embed="rId6">
            <a:alphaModFix/>
          </a:blip>
          <a:srcRect b="0" l="0" r="0" t="0"/>
          <a:stretch/>
        </p:blipFill>
        <p:spPr>
          <a:xfrm>
            <a:off x="6211438" y="2566688"/>
            <a:ext cx="307150" cy="307150"/>
          </a:xfrm>
          <a:prstGeom prst="rect">
            <a:avLst/>
          </a:prstGeom>
          <a:noFill/>
          <a:ln>
            <a:noFill/>
          </a:ln>
        </p:spPr>
      </p:pic>
      <p:pic>
        <p:nvPicPr>
          <p:cNvPr id="160" name="Google Shape;160;p20"/>
          <p:cNvPicPr preferRelativeResize="0"/>
          <p:nvPr/>
        </p:nvPicPr>
        <p:blipFill>
          <a:blip r:embed="rId8">
            <a:alphaModFix/>
          </a:blip>
          <a:stretch>
            <a:fillRect/>
          </a:stretch>
        </p:blipFill>
        <p:spPr>
          <a:xfrm>
            <a:off x="3791950" y="2579075"/>
            <a:ext cx="283500" cy="28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4" name="Shape 164"/>
        <p:cNvGrpSpPr/>
        <p:nvPr/>
      </p:nvGrpSpPr>
      <p:grpSpPr>
        <a:xfrm>
          <a:off x="0" y="0"/>
          <a:ext cx="0" cy="0"/>
          <a:chOff x="0" y="0"/>
          <a:chExt cx="0" cy="0"/>
        </a:xfrm>
      </p:grpSpPr>
      <p:sp>
        <p:nvSpPr>
          <p:cNvPr id="165" name="Google Shape;165;p21"/>
          <p:cNvSpPr txBox="1"/>
          <p:nvPr/>
        </p:nvSpPr>
        <p:spPr>
          <a:xfrm>
            <a:off x="809550" y="1663475"/>
            <a:ext cx="7524900" cy="254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6" name="Google Shape;166;p21"/>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67" name="Google Shape;167;p21"/>
          <p:cNvPicPr preferRelativeResize="0"/>
          <p:nvPr/>
        </p:nvPicPr>
        <p:blipFill rotWithShape="1">
          <a:blip r:embed="rId5">
            <a:alphaModFix/>
          </a:blip>
          <a:srcRect b="0" l="0" r="0" t="0"/>
          <a:stretch/>
        </p:blipFill>
        <p:spPr>
          <a:xfrm>
            <a:off x="3978738" y="651775"/>
            <a:ext cx="1186525" cy="1186525"/>
          </a:xfrm>
          <a:prstGeom prst="rect">
            <a:avLst/>
          </a:prstGeom>
          <a:noFill/>
          <a:ln>
            <a:noFill/>
          </a:ln>
        </p:spPr>
      </p:pic>
      <p:pic>
        <p:nvPicPr>
          <p:cNvPr id="168" name="Google Shape;168;p21"/>
          <p:cNvPicPr preferRelativeResize="0"/>
          <p:nvPr/>
        </p:nvPicPr>
        <p:blipFill>
          <a:blip r:embed="rId6">
            <a:alphaModFix/>
          </a:blip>
          <a:stretch>
            <a:fillRect/>
          </a:stretch>
        </p:blipFill>
        <p:spPr>
          <a:xfrm>
            <a:off x="3103195" y="2703725"/>
            <a:ext cx="2937604" cy="196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